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media1.m4v" ContentType="video/unknown"/>
  <Override PartName="/ppt/media/media2.m4v" ContentType="video/unknown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</p:sldIdLst>
  <p:sldSz cx="13004800" cy="9753600"/>
  <p:notesSz cx="6858000" cy="9144000"/>
  <p:defaultTextStyle>
    <a:lvl1pPr algn="ctr" defTabSz="584200">
      <a:defRPr sz="3600">
        <a:solidFill>
          <a:srgbClr val="535353"/>
        </a:solidFill>
        <a:latin typeface="+mn-lt"/>
        <a:ea typeface="+mn-ea"/>
        <a:cs typeface="+mn-cs"/>
        <a:sym typeface="Gill Sans Light"/>
      </a:defRPr>
    </a:lvl1pPr>
    <a:lvl2pPr indent="228600" algn="ctr" defTabSz="584200">
      <a:defRPr sz="3600">
        <a:solidFill>
          <a:srgbClr val="535353"/>
        </a:solidFill>
        <a:latin typeface="+mn-lt"/>
        <a:ea typeface="+mn-ea"/>
        <a:cs typeface="+mn-cs"/>
        <a:sym typeface="Gill Sans Light"/>
      </a:defRPr>
    </a:lvl2pPr>
    <a:lvl3pPr indent="457200" algn="ctr" defTabSz="584200">
      <a:defRPr sz="3600">
        <a:solidFill>
          <a:srgbClr val="535353"/>
        </a:solidFill>
        <a:latin typeface="+mn-lt"/>
        <a:ea typeface="+mn-ea"/>
        <a:cs typeface="+mn-cs"/>
        <a:sym typeface="Gill Sans Light"/>
      </a:defRPr>
    </a:lvl3pPr>
    <a:lvl4pPr indent="685800" algn="ctr" defTabSz="584200">
      <a:defRPr sz="3600">
        <a:solidFill>
          <a:srgbClr val="535353"/>
        </a:solidFill>
        <a:latin typeface="+mn-lt"/>
        <a:ea typeface="+mn-ea"/>
        <a:cs typeface="+mn-cs"/>
        <a:sym typeface="Gill Sans Light"/>
      </a:defRPr>
    </a:lvl4pPr>
    <a:lvl5pPr indent="914400" algn="ctr" defTabSz="584200">
      <a:defRPr sz="3600">
        <a:solidFill>
          <a:srgbClr val="535353"/>
        </a:solidFill>
        <a:latin typeface="+mn-lt"/>
        <a:ea typeface="+mn-ea"/>
        <a:cs typeface="+mn-cs"/>
        <a:sym typeface="Gill Sans Light"/>
      </a:defRPr>
    </a:lvl5pPr>
    <a:lvl6pPr indent="1143000" algn="ctr" defTabSz="584200">
      <a:defRPr sz="3600">
        <a:solidFill>
          <a:srgbClr val="535353"/>
        </a:solidFill>
        <a:latin typeface="+mn-lt"/>
        <a:ea typeface="+mn-ea"/>
        <a:cs typeface="+mn-cs"/>
        <a:sym typeface="Gill Sans Light"/>
      </a:defRPr>
    </a:lvl6pPr>
    <a:lvl7pPr indent="1371600" algn="ctr" defTabSz="584200">
      <a:defRPr sz="3600">
        <a:solidFill>
          <a:srgbClr val="535353"/>
        </a:solidFill>
        <a:latin typeface="+mn-lt"/>
        <a:ea typeface="+mn-ea"/>
        <a:cs typeface="+mn-cs"/>
        <a:sym typeface="Gill Sans Light"/>
      </a:defRPr>
    </a:lvl7pPr>
    <a:lvl8pPr indent="1600200" algn="ctr" defTabSz="584200">
      <a:defRPr sz="3600">
        <a:solidFill>
          <a:srgbClr val="535353"/>
        </a:solidFill>
        <a:latin typeface="+mn-lt"/>
        <a:ea typeface="+mn-ea"/>
        <a:cs typeface="+mn-cs"/>
        <a:sym typeface="Gill Sans Light"/>
      </a:defRPr>
    </a:lvl8pPr>
    <a:lvl9pPr indent="1828800" algn="ctr" defTabSz="584200">
      <a:defRPr sz="3600">
        <a:solidFill>
          <a:srgbClr val="535353"/>
        </a:solidFill>
        <a:latin typeface="+mn-lt"/>
        <a:ea typeface="+mn-ea"/>
        <a:cs typeface="+mn-cs"/>
        <a:sym typeface="Gill Sans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808785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808785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D4553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3D4553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06B7E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3D4553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06B7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50800" cap="flat">
              <a:noFill/>
              <a:miter lim="400000"/>
            </a:ln>
          </a:left>
          <a:right>
            <a:ln w="50800" cap="flat">
              <a:noFill/>
              <a:miter lim="400000"/>
            </a:ln>
          </a:right>
          <a:top>
            <a:ln w="50800" cap="flat">
              <a:noFill/>
              <a:miter lim="400000"/>
            </a:ln>
          </a:top>
          <a:bottom>
            <a:ln w="50800" cap="flat">
              <a:noFill/>
              <a:miter lim="400000"/>
            </a:ln>
          </a:bottom>
          <a:insideH>
            <a:ln w="50800" cap="flat">
              <a:noFill/>
              <a:miter lim="400000"/>
            </a:ln>
          </a:insideH>
          <a:insideV>
            <a:ln w="508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08785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5E6E5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A5F5E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BEBEB"/>
          </a:solidFill>
        </a:fill>
      </a:tcStyle>
    </a:band2H>
    <a:firstCo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E5E6E5"/>
          </a:solidFill>
        </a:fill>
      </a:tcStyle>
    </a:firstCol>
    <a:lastRow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CCCCCC"/>
          </a:solidFill>
        </a:fill>
      </a:tcStyle>
    </a:lastRow>
    <a:firstRow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CCCCCC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5A5F5E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5A5F5E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5A5F5E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30" name="Shape 30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1pPr>
    <a:lvl2pPr indent="2286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2pPr>
    <a:lvl3pPr indent="4572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3pPr>
    <a:lvl4pPr indent="6858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4pPr>
    <a:lvl5pPr indent="9144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5pPr>
    <a:lvl6pPr indent="11430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6pPr>
    <a:lvl7pPr indent="13716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7pPr>
    <a:lvl8pPr indent="16002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8pPr>
    <a:lvl9pPr indent="18288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/>
          <p:nvPr>
            <p:ph type="title"/>
          </p:nvPr>
        </p:nvSpPr>
        <p:spPr>
          <a:xfrm>
            <a:off x="355600" y="2044700"/>
            <a:ext cx="12293600" cy="3238500"/>
          </a:xfrm>
          <a:prstGeom prst="rect">
            <a:avLst/>
          </a:prstGeom>
        </p:spPr>
        <p:txBody>
          <a:bodyPr anchor="b"/>
          <a:lstStyle/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7200">
                <a:solidFill>
                  <a:srgbClr val="535353"/>
                </a:solidFill>
              </a:rPr>
              <a:t>Title Text</a:t>
            </a:r>
          </a:p>
        </p:txBody>
      </p:sp>
      <p:sp>
        <p:nvSpPr>
          <p:cNvPr id="6" name="Shape 6"/>
          <p:cNvSpPr/>
          <p:nvPr>
            <p:ph type="body" idx="1"/>
          </p:nvPr>
        </p:nvSpPr>
        <p:spPr>
          <a:xfrm>
            <a:off x="355600" y="5270500"/>
            <a:ext cx="12293600" cy="129540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sz="3800"/>
            </a:lvl1pPr>
            <a:lvl2pPr marL="0" indent="228600" algn="ctr">
              <a:lnSpc>
                <a:spcPct val="100000"/>
              </a:lnSpc>
              <a:spcBef>
                <a:spcPts val="0"/>
              </a:spcBef>
              <a:buSzTx/>
              <a:buNone/>
              <a:defRPr sz="3800"/>
            </a:lvl2pPr>
            <a:lvl3pPr marL="0" indent="457200" algn="ctr">
              <a:lnSpc>
                <a:spcPct val="100000"/>
              </a:lnSpc>
              <a:spcBef>
                <a:spcPts val="0"/>
              </a:spcBef>
              <a:buSzTx/>
              <a:buNone/>
              <a:defRPr sz="3800"/>
            </a:lvl3pPr>
            <a:lvl4pPr marL="0" indent="685800" algn="ctr">
              <a:lnSpc>
                <a:spcPct val="100000"/>
              </a:lnSpc>
              <a:spcBef>
                <a:spcPts val="0"/>
              </a:spcBef>
              <a:buSzTx/>
              <a:buNone/>
              <a:defRPr sz="3800"/>
            </a:lvl4pPr>
            <a:lvl5pPr marL="0" indent="914400" algn="ctr">
              <a:lnSpc>
                <a:spcPct val="100000"/>
              </a:lnSpc>
              <a:spcBef>
                <a:spcPts val="0"/>
              </a:spcBef>
              <a:buSzTx/>
              <a:buNone/>
              <a:defRPr sz="38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Body Level One</a:t>
            </a:r>
            <a:endParaRPr sz="3800">
              <a:solidFill>
                <a:srgbClr val="535353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Body Level Two</a:t>
            </a:r>
            <a:endParaRPr sz="3800">
              <a:solidFill>
                <a:srgbClr val="535353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Body Level Three</a:t>
            </a:r>
            <a:endParaRPr sz="3800">
              <a:solidFill>
                <a:srgbClr val="535353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Body Level Four</a:t>
            </a:r>
            <a:endParaRPr sz="3800">
              <a:solidFill>
                <a:srgbClr val="535353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/>
          <p:nvPr>
            <p:ph type="title"/>
          </p:nvPr>
        </p:nvSpPr>
        <p:spPr>
          <a:xfrm>
            <a:off x="1270000" y="6908800"/>
            <a:ext cx="10464800" cy="1282700"/>
          </a:xfrm>
          <a:prstGeom prst="rect">
            <a:avLst/>
          </a:prstGeom>
        </p:spPr>
        <p:txBody>
          <a:bodyPr/>
          <a:lstStyle/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7200">
                <a:solidFill>
                  <a:srgbClr val="535353"/>
                </a:solidFill>
              </a:rPr>
              <a:t>Title Text</a:t>
            </a:r>
          </a:p>
        </p:txBody>
      </p:sp>
      <p:sp>
        <p:nvSpPr>
          <p:cNvPr id="9" name="Shape 9"/>
          <p:cNvSpPr/>
          <p:nvPr>
            <p:ph type="body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sz="3800"/>
            </a:lvl1pPr>
            <a:lvl2pPr marL="0" indent="228600" algn="ctr">
              <a:lnSpc>
                <a:spcPct val="100000"/>
              </a:lnSpc>
              <a:spcBef>
                <a:spcPts val="0"/>
              </a:spcBef>
              <a:buSzTx/>
              <a:buNone/>
              <a:defRPr sz="3800"/>
            </a:lvl2pPr>
            <a:lvl3pPr marL="0" indent="457200" algn="ctr">
              <a:lnSpc>
                <a:spcPct val="100000"/>
              </a:lnSpc>
              <a:spcBef>
                <a:spcPts val="0"/>
              </a:spcBef>
              <a:buSzTx/>
              <a:buNone/>
              <a:defRPr sz="3800"/>
            </a:lvl3pPr>
            <a:lvl4pPr marL="0" indent="685800" algn="ctr">
              <a:lnSpc>
                <a:spcPct val="100000"/>
              </a:lnSpc>
              <a:spcBef>
                <a:spcPts val="0"/>
              </a:spcBef>
              <a:buSzTx/>
              <a:buNone/>
              <a:defRPr sz="3800"/>
            </a:lvl4pPr>
            <a:lvl5pPr marL="0" indent="914400" algn="ctr">
              <a:lnSpc>
                <a:spcPct val="100000"/>
              </a:lnSpc>
              <a:spcBef>
                <a:spcPts val="0"/>
              </a:spcBef>
              <a:buSzTx/>
              <a:buNone/>
              <a:defRPr sz="38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Body Level One</a:t>
            </a:r>
            <a:endParaRPr sz="3800">
              <a:solidFill>
                <a:srgbClr val="535353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Body Level Two</a:t>
            </a:r>
            <a:endParaRPr sz="3800">
              <a:solidFill>
                <a:srgbClr val="535353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Body Level Three</a:t>
            </a:r>
            <a:endParaRPr sz="3800">
              <a:solidFill>
                <a:srgbClr val="535353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Body Level Four</a:t>
            </a:r>
            <a:endParaRPr sz="3800">
              <a:solidFill>
                <a:srgbClr val="535353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>
            <p:ph type="title"/>
          </p:nvPr>
        </p:nvSpPr>
        <p:spPr>
          <a:xfrm>
            <a:off x="355600" y="3251200"/>
            <a:ext cx="12293600" cy="3238500"/>
          </a:xfrm>
          <a:prstGeom prst="rect">
            <a:avLst/>
          </a:prstGeom>
        </p:spPr>
        <p:txBody>
          <a:bodyPr/>
          <a:lstStyle/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7200">
                <a:solidFill>
                  <a:srgbClr val="535353"/>
                </a:solidFill>
              </a:rPr>
              <a:t>Title Text</a:t>
            </a:r>
          </a:p>
        </p:txBody>
      </p:sp>
    </p:spTree>
  </p:cSld>
  <p:clrMapOvr>
    <a:masterClrMapping/>
  </p:clrMapOvr>
  <p:transition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/>
          <p:nvPr>
            <p:ph type="title"/>
          </p:nvPr>
        </p:nvSpPr>
        <p:spPr>
          <a:xfrm>
            <a:off x="355600" y="1016000"/>
            <a:ext cx="5892800" cy="3886200"/>
          </a:xfrm>
          <a:prstGeom prst="rect">
            <a:avLst/>
          </a:prstGeom>
        </p:spPr>
        <p:txBody>
          <a:bodyPr anchor="b"/>
          <a:lstStyle/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7200">
                <a:solidFill>
                  <a:srgbClr val="535353"/>
                </a:solidFill>
              </a:rPr>
              <a:t>Title Text</a:t>
            </a:r>
          </a:p>
        </p:txBody>
      </p:sp>
      <p:sp>
        <p:nvSpPr>
          <p:cNvPr id="14" name="Shape 14"/>
          <p:cNvSpPr/>
          <p:nvPr>
            <p:ph type="body" idx="1"/>
          </p:nvPr>
        </p:nvSpPr>
        <p:spPr>
          <a:xfrm>
            <a:off x="355600" y="4889500"/>
            <a:ext cx="5892800" cy="388620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sz="3800"/>
            </a:lvl1pPr>
            <a:lvl2pPr marL="0" indent="228600" algn="ctr">
              <a:lnSpc>
                <a:spcPct val="100000"/>
              </a:lnSpc>
              <a:spcBef>
                <a:spcPts val="0"/>
              </a:spcBef>
              <a:buSzTx/>
              <a:buNone/>
              <a:defRPr sz="3800"/>
            </a:lvl2pPr>
            <a:lvl3pPr marL="0" indent="457200" algn="ctr">
              <a:lnSpc>
                <a:spcPct val="100000"/>
              </a:lnSpc>
              <a:spcBef>
                <a:spcPts val="0"/>
              </a:spcBef>
              <a:buSzTx/>
              <a:buNone/>
              <a:defRPr sz="3800"/>
            </a:lvl3pPr>
            <a:lvl4pPr marL="0" indent="685800" algn="ctr">
              <a:lnSpc>
                <a:spcPct val="100000"/>
              </a:lnSpc>
              <a:spcBef>
                <a:spcPts val="0"/>
              </a:spcBef>
              <a:buSzTx/>
              <a:buNone/>
              <a:defRPr sz="3800"/>
            </a:lvl4pPr>
            <a:lvl5pPr marL="0" indent="914400" algn="ctr">
              <a:lnSpc>
                <a:spcPct val="100000"/>
              </a:lnSpc>
              <a:spcBef>
                <a:spcPts val="0"/>
              </a:spcBef>
              <a:buSzTx/>
              <a:buNone/>
              <a:defRPr sz="38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Body Level One</a:t>
            </a:r>
            <a:endParaRPr sz="3800">
              <a:solidFill>
                <a:srgbClr val="535353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Body Level Two</a:t>
            </a:r>
            <a:endParaRPr sz="3800">
              <a:solidFill>
                <a:srgbClr val="535353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Body Level Three</a:t>
            </a:r>
            <a:endParaRPr sz="3800">
              <a:solidFill>
                <a:srgbClr val="535353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Body Level Four</a:t>
            </a:r>
            <a:endParaRPr sz="3800">
              <a:solidFill>
                <a:srgbClr val="535353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7200">
                <a:solidFill>
                  <a:srgbClr val="535353"/>
                </a:solidFill>
              </a:rPr>
              <a:t>Title Text</a:t>
            </a:r>
          </a:p>
        </p:txBody>
      </p:sp>
    </p:spTree>
  </p:cSld>
  <p:clrMapOvr>
    <a:masterClrMapping/>
  </p:clrMapOvr>
  <p:transition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7200">
                <a:solidFill>
                  <a:srgbClr val="535353"/>
                </a:solidFill>
              </a:rPr>
              <a:t>Title Text</a:t>
            </a:r>
          </a:p>
        </p:txBody>
      </p:sp>
      <p:sp>
        <p:nvSpPr>
          <p:cNvPr id="19" name="Shape 1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535353"/>
                </a:solidFill>
              </a:rPr>
              <a:t>Body Level One</a:t>
            </a:r>
            <a:endParaRPr sz="4600">
              <a:solidFill>
                <a:srgbClr val="535353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535353"/>
                </a:solidFill>
              </a:rPr>
              <a:t>Body Level Two</a:t>
            </a:r>
            <a:endParaRPr sz="4600">
              <a:solidFill>
                <a:srgbClr val="535353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535353"/>
                </a:solidFill>
              </a:rPr>
              <a:t>Body Level Three</a:t>
            </a:r>
            <a:endParaRPr sz="4600">
              <a:solidFill>
                <a:srgbClr val="535353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535353"/>
                </a:solidFill>
              </a:rPr>
              <a:t>Body Level Four</a:t>
            </a:r>
            <a:endParaRPr sz="4600">
              <a:solidFill>
                <a:srgbClr val="535353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535353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7200">
                <a:solidFill>
                  <a:srgbClr val="535353"/>
                </a:solidFill>
              </a:rPr>
              <a:t>Title Text</a:t>
            </a:r>
          </a:p>
        </p:txBody>
      </p:sp>
      <p:sp>
        <p:nvSpPr>
          <p:cNvPr id="22" name="Shape 22"/>
          <p:cNvSpPr/>
          <p:nvPr>
            <p:ph type="body" idx="1"/>
          </p:nvPr>
        </p:nvSpPr>
        <p:spPr>
          <a:xfrm>
            <a:off x="355600" y="2730500"/>
            <a:ext cx="5892800" cy="6299200"/>
          </a:xfrm>
          <a:prstGeom prst="rect">
            <a:avLst/>
          </a:prstGeom>
        </p:spPr>
        <p:txBody>
          <a:bodyPr/>
          <a:lstStyle>
            <a:lvl1pPr marL="431800" indent="-431800">
              <a:lnSpc>
                <a:spcPct val="100000"/>
              </a:lnSpc>
              <a:spcBef>
                <a:spcPts val="3800"/>
              </a:spcBef>
              <a:defRPr sz="3800"/>
            </a:lvl1pPr>
            <a:lvl2pPr marL="863600" indent="-431800">
              <a:lnSpc>
                <a:spcPct val="100000"/>
              </a:lnSpc>
              <a:spcBef>
                <a:spcPts val="3800"/>
              </a:spcBef>
              <a:defRPr sz="3800"/>
            </a:lvl2pPr>
            <a:lvl3pPr marL="1295400" indent="-431800">
              <a:lnSpc>
                <a:spcPct val="100000"/>
              </a:lnSpc>
              <a:spcBef>
                <a:spcPts val="3800"/>
              </a:spcBef>
              <a:defRPr sz="3800"/>
            </a:lvl3pPr>
            <a:lvl4pPr marL="1727200" indent="-431800">
              <a:lnSpc>
                <a:spcPct val="100000"/>
              </a:lnSpc>
              <a:spcBef>
                <a:spcPts val="3800"/>
              </a:spcBef>
              <a:defRPr sz="3800"/>
            </a:lvl4pPr>
            <a:lvl5pPr marL="2159000" indent="-431800">
              <a:lnSpc>
                <a:spcPct val="100000"/>
              </a:lnSpc>
              <a:spcBef>
                <a:spcPts val="3800"/>
              </a:spcBef>
              <a:defRPr sz="38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Body Level One</a:t>
            </a:r>
            <a:endParaRPr sz="3800">
              <a:solidFill>
                <a:srgbClr val="535353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Body Level Two</a:t>
            </a:r>
            <a:endParaRPr sz="3800">
              <a:solidFill>
                <a:srgbClr val="535353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Body Level Three</a:t>
            </a:r>
            <a:endParaRPr sz="3800">
              <a:solidFill>
                <a:srgbClr val="535353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Body Level Four</a:t>
            </a:r>
            <a:endParaRPr sz="3800">
              <a:solidFill>
                <a:srgbClr val="535353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/>
          <p:nvPr>
            <p:ph type="body" idx="1"/>
          </p:nvPr>
        </p:nvSpPr>
        <p:spPr>
          <a:xfrm>
            <a:off x="762000" y="762000"/>
            <a:ext cx="11468100" cy="82169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535353"/>
                </a:solidFill>
              </a:rPr>
              <a:t>Body Level One</a:t>
            </a:r>
            <a:endParaRPr sz="4600">
              <a:solidFill>
                <a:srgbClr val="535353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535353"/>
                </a:solidFill>
              </a:rPr>
              <a:t>Body Level Two</a:t>
            </a:r>
            <a:endParaRPr sz="4600">
              <a:solidFill>
                <a:srgbClr val="535353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535353"/>
                </a:solidFill>
              </a:rPr>
              <a:t>Body Level Three</a:t>
            </a:r>
            <a:endParaRPr sz="4600">
              <a:solidFill>
                <a:srgbClr val="535353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535353"/>
                </a:solidFill>
              </a:rPr>
              <a:t>Body Level Four</a:t>
            </a:r>
            <a:endParaRPr sz="4600">
              <a:solidFill>
                <a:srgbClr val="535353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535353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title"/>
          </p:nvPr>
        </p:nvSpPr>
        <p:spPr>
          <a:xfrm>
            <a:off x="355600" y="254000"/>
            <a:ext cx="12293600" cy="2438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7200">
                <a:solidFill>
                  <a:srgbClr val="535353"/>
                </a:solidFill>
              </a:rPr>
              <a:t>Title Text</a:t>
            </a:r>
          </a:p>
        </p:txBody>
      </p:sp>
      <p:sp>
        <p:nvSpPr>
          <p:cNvPr id="3" name="Shape 3"/>
          <p:cNvSpPr/>
          <p:nvPr>
            <p:ph type="body" idx="1"/>
          </p:nvPr>
        </p:nvSpPr>
        <p:spPr>
          <a:xfrm>
            <a:off x="355600" y="2730500"/>
            <a:ext cx="12293600" cy="6299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535353"/>
                </a:solidFill>
              </a:rPr>
              <a:t>Body Level One</a:t>
            </a:r>
            <a:endParaRPr sz="4600">
              <a:solidFill>
                <a:srgbClr val="535353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535353"/>
                </a:solidFill>
              </a:rPr>
              <a:t>Body Level Two</a:t>
            </a:r>
            <a:endParaRPr sz="4600">
              <a:solidFill>
                <a:srgbClr val="535353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535353"/>
                </a:solidFill>
              </a:rPr>
              <a:t>Body Level Three</a:t>
            </a:r>
            <a:endParaRPr sz="4600">
              <a:solidFill>
                <a:srgbClr val="535353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535353"/>
                </a:solidFill>
              </a:rPr>
              <a:t>Body Level Four</a:t>
            </a:r>
            <a:endParaRPr sz="4600">
              <a:solidFill>
                <a:srgbClr val="535353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535353"/>
                </a:solidFill>
              </a:rPr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  <p:transition spd="med" advClick="1"/>
  <p:txStyles>
    <p:titleStyle>
      <a:lvl1pPr algn="ctr" defTabSz="584200">
        <a:defRPr cap="all" sz="7200">
          <a:solidFill>
            <a:srgbClr val="535353"/>
          </a:solidFill>
          <a:latin typeface="+mn-lt"/>
          <a:ea typeface="+mn-ea"/>
          <a:cs typeface="+mn-cs"/>
          <a:sym typeface="Gill Sans Light"/>
        </a:defRPr>
      </a:lvl1pPr>
      <a:lvl2pPr indent="228600" algn="ctr" defTabSz="584200">
        <a:defRPr cap="all" sz="7200">
          <a:solidFill>
            <a:srgbClr val="535353"/>
          </a:solidFill>
          <a:latin typeface="+mn-lt"/>
          <a:ea typeface="+mn-ea"/>
          <a:cs typeface="+mn-cs"/>
          <a:sym typeface="Gill Sans Light"/>
        </a:defRPr>
      </a:lvl2pPr>
      <a:lvl3pPr indent="457200" algn="ctr" defTabSz="584200">
        <a:defRPr cap="all" sz="7200">
          <a:solidFill>
            <a:srgbClr val="535353"/>
          </a:solidFill>
          <a:latin typeface="+mn-lt"/>
          <a:ea typeface="+mn-ea"/>
          <a:cs typeface="+mn-cs"/>
          <a:sym typeface="Gill Sans Light"/>
        </a:defRPr>
      </a:lvl3pPr>
      <a:lvl4pPr indent="685800" algn="ctr" defTabSz="584200">
        <a:defRPr cap="all" sz="7200">
          <a:solidFill>
            <a:srgbClr val="535353"/>
          </a:solidFill>
          <a:latin typeface="+mn-lt"/>
          <a:ea typeface="+mn-ea"/>
          <a:cs typeface="+mn-cs"/>
          <a:sym typeface="Gill Sans Light"/>
        </a:defRPr>
      </a:lvl4pPr>
      <a:lvl5pPr indent="914400" algn="ctr" defTabSz="584200">
        <a:defRPr cap="all" sz="7200">
          <a:solidFill>
            <a:srgbClr val="535353"/>
          </a:solidFill>
          <a:latin typeface="+mn-lt"/>
          <a:ea typeface="+mn-ea"/>
          <a:cs typeface="+mn-cs"/>
          <a:sym typeface="Gill Sans Light"/>
        </a:defRPr>
      </a:lvl5pPr>
      <a:lvl6pPr indent="1143000" algn="ctr" defTabSz="584200">
        <a:defRPr cap="all" sz="7200">
          <a:solidFill>
            <a:srgbClr val="535353"/>
          </a:solidFill>
          <a:latin typeface="+mn-lt"/>
          <a:ea typeface="+mn-ea"/>
          <a:cs typeface="+mn-cs"/>
          <a:sym typeface="Gill Sans Light"/>
        </a:defRPr>
      </a:lvl6pPr>
      <a:lvl7pPr indent="1371600" algn="ctr" defTabSz="584200">
        <a:defRPr cap="all" sz="7200">
          <a:solidFill>
            <a:srgbClr val="535353"/>
          </a:solidFill>
          <a:latin typeface="+mn-lt"/>
          <a:ea typeface="+mn-ea"/>
          <a:cs typeface="+mn-cs"/>
          <a:sym typeface="Gill Sans Light"/>
        </a:defRPr>
      </a:lvl7pPr>
      <a:lvl8pPr indent="1600200" algn="ctr" defTabSz="584200">
        <a:defRPr cap="all" sz="7200">
          <a:solidFill>
            <a:srgbClr val="535353"/>
          </a:solidFill>
          <a:latin typeface="+mn-lt"/>
          <a:ea typeface="+mn-ea"/>
          <a:cs typeface="+mn-cs"/>
          <a:sym typeface="Gill Sans Light"/>
        </a:defRPr>
      </a:lvl8pPr>
      <a:lvl9pPr indent="1828800" algn="ctr" defTabSz="584200">
        <a:defRPr cap="all" sz="7200">
          <a:solidFill>
            <a:srgbClr val="535353"/>
          </a:solidFill>
          <a:latin typeface="+mn-lt"/>
          <a:ea typeface="+mn-ea"/>
          <a:cs typeface="+mn-cs"/>
          <a:sym typeface="Gill Sans Light"/>
        </a:defRPr>
      </a:lvl9pPr>
    </p:titleStyle>
    <p:bodyStyle>
      <a:lvl1pPr marL="520700" indent="-520700" defTabSz="584200">
        <a:lnSpc>
          <a:spcPct val="120000"/>
        </a:lnSpc>
        <a:spcBef>
          <a:spcPts val="4600"/>
        </a:spcBef>
        <a:buSzPct val="82000"/>
        <a:buChar char="•"/>
        <a:defRPr sz="4600">
          <a:solidFill>
            <a:srgbClr val="535353"/>
          </a:solidFill>
          <a:latin typeface="+mn-lt"/>
          <a:ea typeface="+mn-ea"/>
          <a:cs typeface="+mn-cs"/>
          <a:sym typeface="Gill Sans Light"/>
        </a:defRPr>
      </a:lvl1pPr>
      <a:lvl2pPr marL="1041400" indent="-520700" defTabSz="584200">
        <a:lnSpc>
          <a:spcPct val="120000"/>
        </a:lnSpc>
        <a:spcBef>
          <a:spcPts val="4600"/>
        </a:spcBef>
        <a:buSzPct val="82000"/>
        <a:buChar char="•"/>
        <a:defRPr sz="4600">
          <a:solidFill>
            <a:srgbClr val="535353"/>
          </a:solidFill>
          <a:latin typeface="+mn-lt"/>
          <a:ea typeface="+mn-ea"/>
          <a:cs typeface="+mn-cs"/>
          <a:sym typeface="Gill Sans Light"/>
        </a:defRPr>
      </a:lvl2pPr>
      <a:lvl3pPr marL="1562100" indent="-520700" defTabSz="584200">
        <a:lnSpc>
          <a:spcPct val="120000"/>
        </a:lnSpc>
        <a:spcBef>
          <a:spcPts val="4600"/>
        </a:spcBef>
        <a:buSzPct val="82000"/>
        <a:buChar char="•"/>
        <a:defRPr sz="4600">
          <a:solidFill>
            <a:srgbClr val="535353"/>
          </a:solidFill>
          <a:latin typeface="+mn-lt"/>
          <a:ea typeface="+mn-ea"/>
          <a:cs typeface="+mn-cs"/>
          <a:sym typeface="Gill Sans Light"/>
        </a:defRPr>
      </a:lvl3pPr>
      <a:lvl4pPr marL="2082800" indent="-520700" defTabSz="584200">
        <a:lnSpc>
          <a:spcPct val="120000"/>
        </a:lnSpc>
        <a:spcBef>
          <a:spcPts val="4600"/>
        </a:spcBef>
        <a:buSzPct val="82000"/>
        <a:buChar char="•"/>
        <a:defRPr sz="4600">
          <a:solidFill>
            <a:srgbClr val="535353"/>
          </a:solidFill>
          <a:latin typeface="+mn-lt"/>
          <a:ea typeface="+mn-ea"/>
          <a:cs typeface="+mn-cs"/>
          <a:sym typeface="Gill Sans Light"/>
        </a:defRPr>
      </a:lvl4pPr>
      <a:lvl5pPr marL="2603500" indent="-520700" defTabSz="584200">
        <a:lnSpc>
          <a:spcPct val="120000"/>
        </a:lnSpc>
        <a:spcBef>
          <a:spcPts val="4600"/>
        </a:spcBef>
        <a:buSzPct val="82000"/>
        <a:buChar char="•"/>
        <a:defRPr sz="4600">
          <a:solidFill>
            <a:srgbClr val="535353"/>
          </a:solidFill>
          <a:latin typeface="+mn-lt"/>
          <a:ea typeface="+mn-ea"/>
          <a:cs typeface="+mn-cs"/>
          <a:sym typeface="Gill Sans Light"/>
        </a:defRPr>
      </a:lvl5pPr>
      <a:lvl6pPr marL="3124200" indent="-520700" defTabSz="584200">
        <a:lnSpc>
          <a:spcPct val="120000"/>
        </a:lnSpc>
        <a:spcBef>
          <a:spcPts val="4600"/>
        </a:spcBef>
        <a:buSzPct val="82000"/>
        <a:buChar char="•"/>
        <a:defRPr sz="4600">
          <a:solidFill>
            <a:srgbClr val="535353"/>
          </a:solidFill>
          <a:latin typeface="+mn-lt"/>
          <a:ea typeface="+mn-ea"/>
          <a:cs typeface="+mn-cs"/>
          <a:sym typeface="Gill Sans Light"/>
        </a:defRPr>
      </a:lvl6pPr>
      <a:lvl7pPr marL="3644900" indent="-520700" defTabSz="584200">
        <a:lnSpc>
          <a:spcPct val="120000"/>
        </a:lnSpc>
        <a:spcBef>
          <a:spcPts val="4600"/>
        </a:spcBef>
        <a:buSzPct val="82000"/>
        <a:buChar char="•"/>
        <a:defRPr sz="4600">
          <a:solidFill>
            <a:srgbClr val="535353"/>
          </a:solidFill>
          <a:latin typeface="+mn-lt"/>
          <a:ea typeface="+mn-ea"/>
          <a:cs typeface="+mn-cs"/>
          <a:sym typeface="Gill Sans Light"/>
        </a:defRPr>
      </a:lvl7pPr>
      <a:lvl8pPr marL="4165600" indent="-520700" defTabSz="584200">
        <a:lnSpc>
          <a:spcPct val="120000"/>
        </a:lnSpc>
        <a:spcBef>
          <a:spcPts val="4600"/>
        </a:spcBef>
        <a:buSzPct val="82000"/>
        <a:buChar char="•"/>
        <a:defRPr sz="4600">
          <a:solidFill>
            <a:srgbClr val="535353"/>
          </a:solidFill>
          <a:latin typeface="+mn-lt"/>
          <a:ea typeface="+mn-ea"/>
          <a:cs typeface="+mn-cs"/>
          <a:sym typeface="Gill Sans Light"/>
        </a:defRPr>
      </a:lvl8pPr>
      <a:lvl9pPr marL="4686300" indent="-520700" defTabSz="584200">
        <a:lnSpc>
          <a:spcPct val="120000"/>
        </a:lnSpc>
        <a:spcBef>
          <a:spcPts val="4600"/>
        </a:spcBef>
        <a:buSzPct val="82000"/>
        <a:buChar char="•"/>
        <a:defRPr sz="4600">
          <a:solidFill>
            <a:srgbClr val="535353"/>
          </a:solidFill>
          <a:latin typeface="+mn-lt"/>
          <a:ea typeface="+mn-ea"/>
          <a:cs typeface="+mn-cs"/>
          <a:sym typeface="Gill Sans Light"/>
        </a:defRPr>
      </a:lvl9pPr>
    </p:bodyStyle>
    <p:otherStyle>
      <a:lvl1pPr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 Light"/>
        </a:defRPr>
      </a:lvl1pPr>
      <a:lvl2pPr indent="228600"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 Light"/>
        </a:defRPr>
      </a:lvl2pPr>
      <a:lvl3pPr indent="457200"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 Light"/>
        </a:defRPr>
      </a:lvl3pPr>
      <a:lvl4pPr indent="685800"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 Light"/>
        </a:defRPr>
      </a:lvl4pPr>
      <a:lvl5pPr indent="914400"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 Light"/>
        </a:defRPr>
      </a:lvl5pPr>
      <a:lvl6pPr indent="1143000"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 Light"/>
        </a:defRPr>
      </a:lvl6pPr>
      <a:lvl7pPr indent="1371600"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 Light"/>
        </a:defRPr>
      </a:lvl7pPr>
      <a:lvl8pPr indent="1600200"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 Light"/>
        </a:defRPr>
      </a:lvl8pPr>
      <a:lvl9pPr indent="1828800"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 Light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video" Target="../media/media2.m4v"/><Relationship Id="rId3" Type="http://schemas.microsoft.com/office/2007/relationships/media" Target="../media/media2.m4v"/><Relationship Id="rId4" Type="http://schemas.openxmlformats.org/officeDocument/2006/relationships/image" Target="../media/image3.pn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/Relationships>
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/Relationships>
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github.com/albertwohletz/solarsimulator/" TargetMode="External"/><Relationship Id="rId3" Type="http://schemas.openxmlformats.org/officeDocument/2006/relationships/hyperlink" Target="http://54.183.0.32/" TargetMode="External"/></Relationships>
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github.com/albertwohletz/solarsimulator" TargetMode="External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3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video" Target="../media/media1.m4v"/><Relationship Id="rId3" Type="http://schemas.microsoft.com/office/2007/relationships/media" Target="../media/media1.m4v"/><Relationship Id="rId4" Type="http://schemas.openxmlformats.org/officeDocument/2006/relationships/image" Target="../media/image2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7200">
                <a:solidFill>
                  <a:srgbClr val="535353"/>
                </a:solidFill>
              </a:rPr>
              <a:t>Physics Simulation to facilitate NGSS Education</a:t>
            </a:r>
          </a:p>
        </p:txBody>
      </p:sp>
      <p:sp>
        <p:nvSpPr>
          <p:cNvPr id="33" name="Shape 3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34" name="Shape 34"/>
          <p:cNvSpPr/>
          <p:nvPr>
            <p:ph type="sldNum" sz="quarter" idx="4294967295"/>
          </p:nvPr>
        </p:nvSpPr>
        <p:spPr>
          <a:xfrm>
            <a:off x="6381749" y="9271000"/>
            <a:ext cx="228601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800"/>
            </a:lvl1pPr>
          </a:lstStyle>
          <a:p>
            <a:pPr lvl="0">
              <a:defRPr>
                <a:solidFill>
                  <a:srgbClr val="000000"/>
                </a:solidFill>
              </a:defRPr>
            </a:pPr>
            <a:fld id="{86CB4B4D-7CA3-9044-876B-883B54F8677D}" type="slidenum">
              <a:rPr>
                <a:solidFill>
                  <a:srgbClr val="535353"/>
                </a:solidFill>
              </a:rPr>
            </a:fld>
          </a:p>
        </p:txBody>
      </p:sp>
    </p:spTree>
  </p:cSld>
  <p:clrMapOvr>
    <a:masterClrMapping/>
  </p:clrMapOvr>
  <p:transition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7200">
                <a:solidFill>
                  <a:srgbClr val="535353"/>
                </a:solidFill>
              </a:rPr>
              <a:t>Project Evolution</a:t>
            </a:r>
          </a:p>
        </p:txBody>
      </p:sp>
      <p:sp>
        <p:nvSpPr>
          <p:cNvPr id="70" name="Shape 70"/>
          <p:cNvSpPr/>
          <p:nvPr>
            <p:ph type="body" idx="1"/>
          </p:nvPr>
        </p:nvSpPr>
        <p:spPr>
          <a:xfrm>
            <a:off x="1102491" y="3243987"/>
            <a:ext cx="12293601" cy="6299201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71" name="Shape 71"/>
          <p:cNvSpPr/>
          <p:nvPr/>
        </p:nvSpPr>
        <p:spPr>
          <a:xfrm>
            <a:off x="-25400" y="8599925"/>
            <a:ext cx="13055601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535353"/>
                </a:solidFill>
              </a:rPr>
              <a:t>I decided to focus on our solar system, and the NGSS standards instead of a purely theoretical physics system.</a:t>
            </a:r>
          </a:p>
        </p:txBody>
      </p:sp>
      <p:pic>
        <p:nvPicPr>
          <p:cNvPr id="72" name="thesisvidfinal.m4v"/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0" y="1829804"/>
            <a:ext cx="13004801" cy="6685281"/>
          </a:xfrm>
          <a:prstGeom prst="rect">
            <a:avLst/>
          </a:prstGeom>
        </p:spPr>
      </p:pic>
    </p:spTree>
  </p:cSld>
  <p:clrMapOvr>
    <a:masterClrMapping/>
  </p:clrMapOvr>
  <p:transition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mediacall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0" fill="hold"/>
                                        <p:tgtEl>
                                          <p:spTgt spid="7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72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7200">
                <a:solidFill>
                  <a:srgbClr val="535353"/>
                </a:solidFill>
              </a:rPr>
              <a:t>.</a:t>
            </a:r>
          </a:p>
        </p:txBody>
      </p:sp>
      <p:sp>
        <p:nvSpPr>
          <p:cNvPr id="75" name="Shape 75"/>
          <p:cNvSpPr/>
          <p:nvPr>
            <p:ph type="body" idx="1"/>
          </p:nvPr>
        </p:nvSpPr>
        <p:spPr>
          <a:prstGeom prst="rect">
            <a:avLst/>
          </a:prstGeom>
          <a:ln w="25400">
            <a:solidFill>
              <a:srgbClr val="808785"/>
            </a:solidFill>
          </a:ln>
        </p:spPr>
        <p:txBody>
          <a:bodyPr/>
          <a:lstStyle/>
          <a:p>
            <a:pPr lvl="0"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sz="1800">
                <a:solidFill>
                  <a:srgbClr val="000000"/>
                </a:solidFill>
              </a:defRPr>
            </a:pPr>
            <a:endParaRPr sz="3600">
              <a:solidFill>
                <a:srgbClr val="535353"/>
              </a:solidFill>
            </a:endParaRPr>
          </a:p>
        </p:txBody>
      </p:sp>
      <p:sp>
        <p:nvSpPr>
          <p:cNvPr id="76" name="Shape 76"/>
          <p:cNvSpPr/>
          <p:nvPr/>
        </p:nvSpPr>
        <p:spPr>
          <a:xfrm>
            <a:off x="3101305" y="8266562"/>
            <a:ext cx="6802190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535353"/>
                </a:solidFill>
              </a:rPr>
              <a:t>The Moon orbiting around the Earth.</a:t>
            </a:r>
          </a:p>
        </p:txBody>
      </p:sp>
      <p:pic>
        <p:nvPicPr>
          <p:cNvPr id="77" name="Screen Shot 2014-08-12 at 8.40.21 PM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1508760"/>
            <a:ext cx="13004801" cy="6736081"/>
          </a:xfrm>
          <a:prstGeom prst="rect">
            <a:avLst/>
          </a:prstGeom>
          <a:ln w="12700">
            <a:miter lim="400000"/>
          </a:ln>
        </p:spPr>
      </p:pic>
      <p:sp>
        <p:nvSpPr>
          <p:cNvPr id="78" name="Shape 78"/>
          <p:cNvSpPr/>
          <p:nvPr>
            <p:ph type="sldNum" sz="quarter" idx="4294967295"/>
          </p:nvPr>
        </p:nvSpPr>
        <p:spPr>
          <a:xfrm>
            <a:off x="6324599" y="9271000"/>
            <a:ext cx="342901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800"/>
            </a:lvl1pPr>
          </a:lstStyle>
          <a:p>
            <a:pPr lvl="0">
              <a:defRPr>
                <a:solidFill>
                  <a:srgbClr val="000000"/>
                </a:solidFill>
              </a:defRPr>
            </a:pPr>
            <a:fld id="{86CB4B4D-7CA3-9044-876B-883B54F8677D}" type="slidenum">
              <a:rPr>
                <a:solidFill>
                  <a:srgbClr val="535353"/>
                </a:solidFill>
              </a:rPr>
            </a:fld>
          </a:p>
        </p:txBody>
      </p:sp>
    </p:spTree>
  </p:cSld>
  <p:clrMapOvr>
    <a:masterClrMapping/>
  </p:clrMapOvr>
  <p:transition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81" name="Shape 81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pic>
        <p:nvPicPr>
          <p:cNvPr id="82" name="Screen Shot 2014-08-12 at 6.13.26 PM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1518919"/>
            <a:ext cx="13004801" cy="6715761"/>
          </a:xfrm>
          <a:prstGeom prst="rect">
            <a:avLst/>
          </a:prstGeom>
          <a:ln w="12700">
            <a:miter lim="400000"/>
          </a:ln>
        </p:spPr>
      </p:pic>
      <p:sp>
        <p:nvSpPr>
          <p:cNvPr id="83" name="Shape 83"/>
          <p:cNvSpPr/>
          <p:nvPr/>
        </p:nvSpPr>
        <p:spPr>
          <a:xfrm>
            <a:off x="579672" y="8355030"/>
            <a:ext cx="11845455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535353"/>
                </a:solidFill>
              </a:rPr>
              <a:t>Screenshot of the inner planets and their rotation around the sun</a:t>
            </a:r>
          </a:p>
        </p:txBody>
      </p:sp>
      <p:sp>
        <p:nvSpPr>
          <p:cNvPr id="84" name="Shape 84"/>
          <p:cNvSpPr/>
          <p:nvPr>
            <p:ph type="sldNum" sz="quarter" idx="4294967295"/>
          </p:nvPr>
        </p:nvSpPr>
        <p:spPr>
          <a:xfrm>
            <a:off x="6324599" y="9271000"/>
            <a:ext cx="342901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800"/>
            </a:lvl1pPr>
          </a:lstStyle>
          <a:p>
            <a:pPr lvl="0">
              <a:defRPr>
                <a:solidFill>
                  <a:srgbClr val="000000"/>
                </a:solidFill>
              </a:defRPr>
            </a:pPr>
            <a:fld id="{86CB4B4D-7CA3-9044-876B-883B54F8677D}" type="slidenum">
              <a:rPr>
                <a:solidFill>
                  <a:srgbClr val="535353"/>
                </a:solidFill>
              </a:rPr>
            </a:fld>
          </a:p>
        </p:txBody>
      </p:sp>
    </p:spTree>
  </p:cSld>
  <p:clrMapOvr>
    <a:masterClrMapping/>
  </p:clrMapOvr>
  <p:transition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87" name="Shape 8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pic>
        <p:nvPicPr>
          <p:cNvPr id="88" name="Screen Shot 2014-08-12 at 8.41.03 PM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503680"/>
            <a:ext cx="13004801" cy="6746241"/>
          </a:xfrm>
          <a:prstGeom prst="rect">
            <a:avLst/>
          </a:prstGeom>
          <a:ln w="12700">
            <a:miter lim="400000"/>
          </a:ln>
        </p:spPr>
      </p:pic>
      <p:sp>
        <p:nvSpPr>
          <p:cNvPr id="89" name="Shape 89"/>
          <p:cNvSpPr/>
          <p:nvPr/>
        </p:nvSpPr>
        <p:spPr>
          <a:xfrm>
            <a:off x="5075212" y="8290349"/>
            <a:ext cx="2854376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535353"/>
                </a:solidFill>
              </a:rPr>
              <a:t>Planet Mercury</a:t>
            </a:r>
          </a:p>
        </p:txBody>
      </p:sp>
      <p:sp>
        <p:nvSpPr>
          <p:cNvPr id="90" name="Shape 90"/>
          <p:cNvSpPr/>
          <p:nvPr>
            <p:ph type="sldNum" sz="quarter" idx="4294967295"/>
          </p:nvPr>
        </p:nvSpPr>
        <p:spPr>
          <a:xfrm>
            <a:off x="6324599" y="9271000"/>
            <a:ext cx="342901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800"/>
            </a:lvl1pPr>
          </a:lstStyle>
          <a:p>
            <a:pPr lvl="0">
              <a:defRPr>
                <a:solidFill>
                  <a:srgbClr val="000000"/>
                </a:solidFill>
              </a:defRPr>
            </a:pPr>
            <a:fld id="{86CB4B4D-7CA3-9044-876B-883B54F8677D}" type="slidenum">
              <a:rPr>
                <a:solidFill>
                  <a:srgbClr val="535353"/>
                </a:solidFill>
              </a:rPr>
            </a:fld>
          </a:p>
        </p:txBody>
      </p:sp>
    </p:spTree>
  </p:cSld>
  <p:clrMapOvr>
    <a:masterClrMapping/>
  </p:clrMapOvr>
  <p:transition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93" name="Shape 9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pic>
        <p:nvPicPr>
          <p:cNvPr id="94" name="Screen Shot 2014-08-12 at 8.42.59 PM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1526462"/>
            <a:ext cx="13004801" cy="6700676"/>
          </a:xfrm>
          <a:prstGeom prst="rect">
            <a:avLst/>
          </a:prstGeom>
          <a:ln w="12700">
            <a:miter lim="400000"/>
          </a:ln>
        </p:spPr>
      </p:pic>
      <p:sp>
        <p:nvSpPr>
          <p:cNvPr id="95" name="Shape 95"/>
          <p:cNvSpPr/>
          <p:nvPr/>
        </p:nvSpPr>
        <p:spPr>
          <a:xfrm>
            <a:off x="2951621" y="8310796"/>
            <a:ext cx="71015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535353"/>
                </a:solidFill>
              </a:rPr>
              <a:t>You can also view planet compositions.</a:t>
            </a:r>
          </a:p>
        </p:txBody>
      </p:sp>
      <p:sp>
        <p:nvSpPr>
          <p:cNvPr id="96" name="Shape 96"/>
          <p:cNvSpPr/>
          <p:nvPr>
            <p:ph type="sldNum" sz="quarter" idx="4294967295"/>
          </p:nvPr>
        </p:nvSpPr>
        <p:spPr>
          <a:xfrm>
            <a:off x="6324599" y="9271000"/>
            <a:ext cx="342901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800"/>
            </a:lvl1pPr>
          </a:lstStyle>
          <a:p>
            <a:pPr lvl="0">
              <a:defRPr>
                <a:solidFill>
                  <a:srgbClr val="000000"/>
                </a:solidFill>
              </a:defRPr>
            </a:pPr>
            <a:fld id="{86CB4B4D-7CA3-9044-876B-883B54F8677D}" type="slidenum">
              <a:rPr>
                <a:solidFill>
                  <a:srgbClr val="535353"/>
                </a:solidFill>
              </a:rPr>
            </a:fld>
          </a:p>
        </p:txBody>
      </p:sp>
    </p:spTree>
  </p:cSld>
  <p:clrMapOvr>
    <a:masterClrMapping/>
  </p:clrMapOvr>
  <p:transition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99" name="Shape 9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100" name="Shape 100"/>
          <p:cNvSpPr/>
          <p:nvPr/>
        </p:nvSpPr>
        <p:spPr>
          <a:xfrm>
            <a:off x="3671465" y="8310796"/>
            <a:ext cx="5661870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535353"/>
                </a:solidFill>
              </a:rPr>
              <a:t>Jupiter and the Galilean Moons</a:t>
            </a:r>
          </a:p>
        </p:txBody>
      </p:sp>
      <p:pic>
        <p:nvPicPr>
          <p:cNvPr id="101" name="Screen Shot 2014-08-12 at 9.13.02 PM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1526462"/>
            <a:ext cx="13004801" cy="6700676"/>
          </a:xfrm>
          <a:prstGeom prst="rect">
            <a:avLst/>
          </a:prstGeom>
          <a:ln w="12700">
            <a:miter lim="400000"/>
          </a:ln>
        </p:spPr>
      </p:pic>
      <p:sp>
        <p:nvSpPr>
          <p:cNvPr id="102" name="Shape 102"/>
          <p:cNvSpPr/>
          <p:nvPr>
            <p:ph type="sldNum" sz="quarter" idx="4294967295"/>
          </p:nvPr>
        </p:nvSpPr>
        <p:spPr>
          <a:xfrm>
            <a:off x="6324599" y="9271000"/>
            <a:ext cx="342901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800"/>
            </a:lvl1pPr>
          </a:lstStyle>
          <a:p>
            <a:pPr lvl="0">
              <a:defRPr>
                <a:solidFill>
                  <a:srgbClr val="000000"/>
                </a:solidFill>
              </a:defRPr>
            </a:pPr>
            <a:fld id="{86CB4B4D-7CA3-9044-876B-883B54F8677D}" type="slidenum">
              <a:rPr>
                <a:solidFill>
                  <a:srgbClr val="535353"/>
                </a:solidFill>
              </a:rPr>
            </a:fld>
          </a:p>
        </p:txBody>
      </p:sp>
    </p:spTree>
  </p:cSld>
  <p:clrMapOvr>
    <a:masterClrMapping/>
  </p:clrMapOvr>
  <p:transition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105" name="Shape 105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106" name="Shape 106"/>
          <p:cNvSpPr/>
          <p:nvPr/>
        </p:nvSpPr>
        <p:spPr>
          <a:xfrm>
            <a:off x="1027273" y="8310796"/>
            <a:ext cx="10950254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535353"/>
                </a:solidFill>
              </a:rPr>
              <a:t>Lighting shows students what causes the day and night cycle.</a:t>
            </a:r>
          </a:p>
        </p:txBody>
      </p:sp>
      <p:sp>
        <p:nvSpPr>
          <p:cNvPr id="107" name="Shape 107"/>
          <p:cNvSpPr/>
          <p:nvPr>
            <p:ph type="sldNum" sz="quarter" idx="4294967295"/>
          </p:nvPr>
        </p:nvSpPr>
        <p:spPr>
          <a:xfrm>
            <a:off x="6324599" y="9271000"/>
            <a:ext cx="342901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800"/>
            </a:lvl1pPr>
          </a:lstStyle>
          <a:p>
            <a:pPr lvl="0">
              <a:defRPr>
                <a:solidFill>
                  <a:srgbClr val="000000"/>
                </a:solidFill>
              </a:defRPr>
            </a:pPr>
            <a:fld id="{86CB4B4D-7CA3-9044-876B-883B54F8677D}" type="slidenum">
              <a:rPr>
                <a:solidFill>
                  <a:srgbClr val="535353"/>
                </a:solidFill>
              </a:rPr>
            </a:fld>
          </a:p>
        </p:txBody>
      </p:sp>
      <p:pic>
        <p:nvPicPr>
          <p:cNvPr id="108" name="Screen Shot 2014-08-13 at 2.39.31 AM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85111" y="2965437"/>
            <a:ext cx="4940690" cy="500745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7200">
                <a:solidFill>
                  <a:srgbClr val="535353"/>
                </a:solidFill>
              </a:rPr>
              <a:t>Architecture</a:t>
            </a:r>
          </a:p>
        </p:txBody>
      </p:sp>
      <p:sp>
        <p:nvSpPr>
          <p:cNvPr id="111" name="Shape 111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535353"/>
                </a:solidFill>
              </a:rPr>
              <a:t>Unity3D Engine</a:t>
            </a:r>
            <a:endParaRPr sz="4600">
              <a:solidFill>
                <a:srgbClr val="535353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535353"/>
                </a:solidFill>
              </a:rPr>
              <a:t>3D Rendering/Texturing/Compiling</a:t>
            </a:r>
            <a:endParaRPr sz="4600">
              <a:solidFill>
                <a:srgbClr val="535353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535353"/>
                </a:solidFill>
              </a:rPr>
              <a:t>C#</a:t>
            </a:r>
            <a:endParaRPr sz="4600">
              <a:solidFill>
                <a:srgbClr val="535353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535353"/>
                </a:solidFill>
              </a:rPr>
              <a:t>Physics engine, Input Control, etc</a:t>
            </a:r>
          </a:p>
        </p:txBody>
      </p:sp>
      <p:sp>
        <p:nvSpPr>
          <p:cNvPr id="112" name="Shape 112"/>
          <p:cNvSpPr/>
          <p:nvPr>
            <p:ph type="sldNum" sz="quarter" idx="4294967295"/>
          </p:nvPr>
        </p:nvSpPr>
        <p:spPr>
          <a:xfrm>
            <a:off x="6324599" y="9271000"/>
            <a:ext cx="342901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800"/>
            </a:lvl1pPr>
          </a:lstStyle>
          <a:p>
            <a:pPr lvl="0">
              <a:defRPr>
                <a:solidFill>
                  <a:srgbClr val="000000"/>
                </a:solidFill>
              </a:defRPr>
            </a:pPr>
            <a:fld id="{86CB4B4D-7CA3-9044-876B-883B54F8677D}" type="slidenum">
              <a:rPr>
                <a:solidFill>
                  <a:srgbClr val="535353"/>
                </a:solidFill>
              </a:rPr>
            </a:fld>
          </a:p>
        </p:txBody>
      </p:sp>
    </p:spTree>
  </p:cSld>
  <p:clrMapOvr>
    <a:masterClrMapping/>
  </p:clrMapOvr>
  <p:transition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7200">
                <a:solidFill>
                  <a:srgbClr val="535353"/>
                </a:solidFill>
              </a:rPr>
              <a:t>Simulation Challenges</a:t>
            </a:r>
          </a:p>
        </p:txBody>
      </p:sp>
      <p:sp>
        <p:nvSpPr>
          <p:cNvPr id="115" name="Shape 115"/>
          <p:cNvSpPr/>
          <p:nvPr>
            <p:ph type="body" idx="1"/>
          </p:nvPr>
        </p:nvSpPr>
        <p:spPr>
          <a:xfrm>
            <a:off x="355600" y="2092530"/>
            <a:ext cx="12293600" cy="6299201"/>
          </a:xfrm>
          <a:prstGeom prst="rect">
            <a:avLst/>
          </a:prstGeom>
        </p:spPr>
        <p:txBody>
          <a:bodyPr/>
          <a:lstStyle/>
          <a:p>
            <a:pPr lvl="0" marL="406145" indent="-406145" defTabSz="455675">
              <a:spcBef>
                <a:spcPts val="3500"/>
              </a:spcBef>
              <a:defRPr sz="1800">
                <a:solidFill>
                  <a:srgbClr val="000000"/>
                </a:solidFill>
              </a:defRPr>
            </a:pPr>
            <a:r>
              <a:rPr sz="3587">
                <a:solidFill>
                  <a:srgbClr val="535353"/>
                </a:solidFill>
              </a:rPr>
              <a:t>Due to scaling, many moons, especially Jupiter’s, do have modified locations.</a:t>
            </a:r>
            <a:endParaRPr sz="3587">
              <a:solidFill>
                <a:srgbClr val="535353"/>
              </a:solidFill>
            </a:endParaRPr>
          </a:p>
          <a:p>
            <a:pPr lvl="0" marL="406145" indent="-406145" defTabSz="455675">
              <a:spcBef>
                <a:spcPts val="3500"/>
              </a:spcBef>
              <a:defRPr sz="1800">
                <a:solidFill>
                  <a:srgbClr val="000000"/>
                </a:solidFill>
              </a:defRPr>
            </a:pPr>
            <a:r>
              <a:rPr sz="3587">
                <a:solidFill>
                  <a:srgbClr val="535353"/>
                </a:solidFill>
              </a:rPr>
              <a:t>Some planets have lots of very distant, hard to see moons(again, Jupiter). </a:t>
            </a:r>
            <a:endParaRPr sz="3587">
              <a:solidFill>
                <a:srgbClr val="535353"/>
              </a:solidFill>
            </a:endParaRPr>
          </a:p>
          <a:p>
            <a:pPr lvl="0" marL="406145" indent="-406145" defTabSz="455675">
              <a:spcBef>
                <a:spcPts val="3500"/>
              </a:spcBef>
              <a:defRPr sz="1800">
                <a:solidFill>
                  <a:srgbClr val="000000"/>
                </a:solidFill>
              </a:defRPr>
            </a:pPr>
            <a:endParaRPr sz="3587">
              <a:solidFill>
                <a:srgbClr val="535353"/>
              </a:solidFill>
            </a:endParaRPr>
          </a:p>
          <a:p>
            <a:pPr lvl="0" marL="406145" indent="-406145" defTabSz="455675">
              <a:spcBef>
                <a:spcPts val="3500"/>
              </a:spcBef>
              <a:defRPr sz="1800">
                <a:solidFill>
                  <a:srgbClr val="000000"/>
                </a:solidFill>
              </a:defRPr>
            </a:pPr>
            <a:endParaRPr sz="3587">
              <a:solidFill>
                <a:srgbClr val="535353"/>
              </a:solidFill>
            </a:endParaRPr>
          </a:p>
          <a:p>
            <a:pPr lvl="0" marL="406145" indent="-406145" defTabSz="455675">
              <a:spcBef>
                <a:spcPts val="3500"/>
              </a:spcBef>
              <a:defRPr sz="1800">
                <a:solidFill>
                  <a:srgbClr val="000000"/>
                </a:solidFill>
              </a:defRPr>
            </a:pPr>
            <a:r>
              <a:rPr sz="3587">
                <a:solidFill>
                  <a:srgbClr val="535353"/>
                </a:solidFill>
              </a:rPr>
              <a:t>Saturn’s Moons by mass.</a:t>
            </a:r>
          </a:p>
        </p:txBody>
      </p:sp>
      <p:sp>
        <p:nvSpPr>
          <p:cNvPr id="116" name="Shape 116"/>
          <p:cNvSpPr/>
          <p:nvPr>
            <p:ph type="sldNum" sz="quarter" idx="4294967295"/>
          </p:nvPr>
        </p:nvSpPr>
        <p:spPr>
          <a:xfrm>
            <a:off x="6324599" y="9271000"/>
            <a:ext cx="342901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800"/>
            </a:lvl1pPr>
          </a:lstStyle>
          <a:p>
            <a:pPr lvl="0">
              <a:defRPr>
                <a:solidFill>
                  <a:srgbClr val="000000"/>
                </a:solidFill>
              </a:defRPr>
            </a:pPr>
            <a:fld id="{86CB4B4D-7CA3-9044-876B-883B54F8677D}" type="slidenum">
              <a:rPr>
                <a:solidFill>
                  <a:srgbClr val="535353"/>
                </a:solidFill>
              </a:rPr>
            </a:fld>
          </a:p>
        </p:txBody>
      </p:sp>
      <p:pic>
        <p:nvPicPr>
          <p:cNvPr id="117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26572" y="4501027"/>
            <a:ext cx="5929842" cy="523527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7200">
                <a:solidFill>
                  <a:srgbClr val="535353"/>
                </a:solidFill>
              </a:rPr>
              <a:t>Simulation Challenges</a:t>
            </a:r>
          </a:p>
        </p:txBody>
      </p:sp>
      <p:sp>
        <p:nvSpPr>
          <p:cNvPr id="120" name="Shape 120"/>
          <p:cNvSpPr/>
          <p:nvPr>
            <p:ph type="body" idx="1"/>
          </p:nvPr>
        </p:nvSpPr>
        <p:spPr>
          <a:xfrm>
            <a:off x="355600" y="847711"/>
            <a:ext cx="12293600" cy="6299201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535353"/>
                </a:solidFill>
              </a:rPr>
              <a:t>Many things in the solar system happen at very different time intervals.</a:t>
            </a:r>
            <a:endParaRPr sz="4600">
              <a:solidFill>
                <a:srgbClr val="535353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535353"/>
                </a:solidFill>
              </a:rPr>
              <a:t>Challenging to render ring’s cleanly.  </a:t>
            </a:r>
          </a:p>
        </p:txBody>
      </p:sp>
      <p:sp>
        <p:nvSpPr>
          <p:cNvPr id="121" name="Shape 121"/>
          <p:cNvSpPr/>
          <p:nvPr>
            <p:ph type="sldNum" sz="quarter" idx="4294967295"/>
          </p:nvPr>
        </p:nvSpPr>
        <p:spPr>
          <a:xfrm>
            <a:off x="6324599" y="9271000"/>
            <a:ext cx="342901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800"/>
            </a:lvl1pPr>
          </a:lstStyle>
          <a:p>
            <a:pPr lvl="0">
              <a:defRPr>
                <a:solidFill>
                  <a:srgbClr val="000000"/>
                </a:solidFill>
              </a:defRPr>
            </a:pPr>
            <a:fld id="{86CB4B4D-7CA3-9044-876B-883B54F8677D}" type="slidenum">
              <a:rPr>
                <a:solidFill>
                  <a:srgbClr val="535353"/>
                </a:solidFill>
              </a:rPr>
            </a:fld>
          </a:p>
        </p:txBody>
      </p:sp>
      <p:pic>
        <p:nvPicPr>
          <p:cNvPr id="122" name="Screen Shot 2014-08-13 at 11.31.11 AM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51297" y="5774524"/>
            <a:ext cx="7955305" cy="348865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7200">
                <a:solidFill>
                  <a:srgbClr val="535353"/>
                </a:solidFill>
              </a:rPr>
              <a:t>Outline</a:t>
            </a:r>
          </a:p>
        </p:txBody>
      </p:sp>
      <p:sp>
        <p:nvSpPr>
          <p:cNvPr id="37" name="Shape 37"/>
          <p:cNvSpPr/>
          <p:nvPr>
            <p:ph type="body" idx="1"/>
          </p:nvPr>
        </p:nvSpPr>
        <p:spPr>
          <a:xfrm>
            <a:off x="517791" y="2317649"/>
            <a:ext cx="12293601" cy="6299201"/>
          </a:xfrm>
          <a:prstGeom prst="rect">
            <a:avLst/>
          </a:prstGeom>
        </p:spPr>
        <p:txBody>
          <a:bodyPr/>
          <a:lstStyle/>
          <a:p>
            <a:pPr lvl="0" marL="244729" indent="-244729" defTabSz="274574">
              <a:spcBef>
                <a:spcPts val="2100"/>
              </a:spcBef>
              <a:buSzPct val="30000"/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endParaRPr sz="2162">
              <a:solidFill>
                <a:srgbClr val="535353"/>
              </a:solidFill>
            </a:endParaRPr>
          </a:p>
          <a:p>
            <a:pPr lvl="0" marL="244729" indent="-244729" defTabSz="274574">
              <a:spcBef>
                <a:spcPts val="2100"/>
              </a:spcBef>
              <a:buSzPct val="30000"/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2162">
                <a:solidFill>
                  <a:srgbClr val="535353"/>
                </a:solidFill>
              </a:rPr>
              <a:t>What my motivations for the project where.</a:t>
            </a:r>
            <a:endParaRPr sz="2162">
              <a:solidFill>
                <a:srgbClr val="535353"/>
              </a:solidFill>
            </a:endParaRPr>
          </a:p>
          <a:p>
            <a:pPr lvl="0" marL="244729" indent="-244729" defTabSz="274574">
              <a:spcBef>
                <a:spcPts val="2100"/>
              </a:spcBef>
              <a:buSzPct val="30000"/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2162">
                <a:solidFill>
                  <a:srgbClr val="535353"/>
                </a:solidFill>
              </a:rPr>
              <a:t>NGSS Standards</a:t>
            </a:r>
            <a:endParaRPr sz="2162">
              <a:solidFill>
                <a:srgbClr val="535353"/>
              </a:solidFill>
            </a:endParaRPr>
          </a:p>
          <a:p>
            <a:pPr lvl="0" marL="244729" indent="-244729" defTabSz="274574">
              <a:spcBef>
                <a:spcPts val="2100"/>
              </a:spcBef>
              <a:buSzPct val="30000"/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2162">
                <a:solidFill>
                  <a:srgbClr val="535353"/>
                </a:solidFill>
              </a:rPr>
              <a:t>What the project is.</a:t>
            </a:r>
            <a:endParaRPr sz="2162">
              <a:solidFill>
                <a:srgbClr val="535353"/>
              </a:solidFill>
            </a:endParaRPr>
          </a:p>
          <a:p>
            <a:pPr lvl="0" marL="244729" indent="-244729" defTabSz="274574">
              <a:spcBef>
                <a:spcPts val="2100"/>
              </a:spcBef>
              <a:buSzPct val="30000"/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2162">
                <a:solidFill>
                  <a:srgbClr val="535353"/>
                </a:solidFill>
              </a:rPr>
              <a:t>System Architecture</a:t>
            </a:r>
            <a:endParaRPr sz="2162">
              <a:solidFill>
                <a:srgbClr val="535353"/>
              </a:solidFill>
            </a:endParaRPr>
          </a:p>
          <a:p>
            <a:pPr lvl="0" marL="244729" indent="-244729" defTabSz="274574">
              <a:spcBef>
                <a:spcPts val="2100"/>
              </a:spcBef>
              <a:buSzPct val="30000"/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2162">
                <a:solidFill>
                  <a:srgbClr val="535353"/>
                </a:solidFill>
              </a:rPr>
              <a:t>Project Features</a:t>
            </a:r>
            <a:endParaRPr sz="2162">
              <a:solidFill>
                <a:srgbClr val="535353"/>
              </a:solidFill>
            </a:endParaRPr>
          </a:p>
          <a:p>
            <a:pPr lvl="0" marL="244729" indent="-244729" defTabSz="274574">
              <a:spcBef>
                <a:spcPts val="2100"/>
              </a:spcBef>
              <a:buSzPct val="30000"/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2162">
                <a:solidFill>
                  <a:srgbClr val="535353"/>
                </a:solidFill>
              </a:rPr>
              <a:t>Simulation Challenges</a:t>
            </a:r>
            <a:endParaRPr sz="2162">
              <a:solidFill>
                <a:srgbClr val="535353"/>
              </a:solidFill>
            </a:endParaRPr>
          </a:p>
          <a:p>
            <a:pPr lvl="0" marL="244729" indent="-244729" defTabSz="274574">
              <a:spcBef>
                <a:spcPts val="2100"/>
              </a:spcBef>
              <a:buSzPct val="30000"/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2162">
                <a:solidFill>
                  <a:srgbClr val="535353"/>
                </a:solidFill>
              </a:rPr>
              <a:t>Lesson Plan</a:t>
            </a:r>
            <a:endParaRPr sz="2162">
              <a:solidFill>
                <a:srgbClr val="535353"/>
              </a:solidFill>
            </a:endParaRPr>
          </a:p>
          <a:p>
            <a:pPr lvl="0" marL="244729" indent="-244729" defTabSz="274574">
              <a:spcBef>
                <a:spcPts val="2100"/>
              </a:spcBef>
              <a:buSzPct val="30000"/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2162">
                <a:solidFill>
                  <a:srgbClr val="535353"/>
                </a:solidFill>
              </a:rPr>
              <a:t>Running the Program and Customization</a:t>
            </a:r>
            <a:endParaRPr sz="2162">
              <a:solidFill>
                <a:srgbClr val="535353"/>
              </a:solidFill>
            </a:endParaRPr>
          </a:p>
          <a:p>
            <a:pPr lvl="0" marL="244729" indent="-244729" defTabSz="274574">
              <a:spcBef>
                <a:spcPts val="2100"/>
              </a:spcBef>
              <a:buSzPct val="30000"/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2162">
                <a:solidFill>
                  <a:srgbClr val="535353"/>
                </a:solidFill>
              </a:rPr>
              <a:t>Project Future</a:t>
            </a:r>
          </a:p>
        </p:txBody>
      </p:sp>
      <p:sp>
        <p:nvSpPr>
          <p:cNvPr id="38" name="Shape 38"/>
          <p:cNvSpPr/>
          <p:nvPr>
            <p:ph type="sldNum" sz="quarter" idx="4294967295"/>
          </p:nvPr>
        </p:nvSpPr>
        <p:spPr>
          <a:xfrm>
            <a:off x="6381749" y="9271000"/>
            <a:ext cx="228601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800"/>
            </a:lvl1pPr>
          </a:lstStyle>
          <a:p>
            <a:pPr lvl="0">
              <a:defRPr>
                <a:solidFill>
                  <a:srgbClr val="000000"/>
                </a:solidFill>
              </a:defRPr>
            </a:pPr>
            <a:fld id="{86CB4B4D-7CA3-9044-876B-883B54F8677D}" type="slidenum">
              <a:rPr>
                <a:solidFill>
                  <a:srgbClr val="535353"/>
                </a:solidFill>
              </a:rPr>
            </a:fld>
          </a:p>
        </p:txBody>
      </p:sp>
    </p:spTree>
  </p:cSld>
  <p:clrMapOvr>
    <a:masterClrMapping/>
  </p:clrMapOvr>
  <p:transition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7200">
                <a:solidFill>
                  <a:srgbClr val="535353"/>
                </a:solidFill>
              </a:rPr>
              <a:t>Lesson Plan - NGSS</a:t>
            </a:r>
          </a:p>
        </p:txBody>
      </p:sp>
      <p:sp>
        <p:nvSpPr>
          <p:cNvPr id="125" name="Shape 125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 marL="426973" indent="-426973" defTabSz="479044">
              <a:spcBef>
                <a:spcPts val="3700"/>
              </a:spcBef>
              <a:defRPr sz="1800">
                <a:solidFill>
                  <a:srgbClr val="000000"/>
                </a:solidFill>
              </a:defRPr>
            </a:pPr>
            <a:r>
              <a:rPr b="1" sz="3772">
                <a:solidFill>
                  <a:srgbClr val="535353"/>
                </a:solidFill>
              </a:rPr>
              <a:t>DMS-ESS1-2</a:t>
            </a:r>
            <a:endParaRPr b="1" sz="3772">
              <a:solidFill>
                <a:srgbClr val="535353"/>
              </a:solidFill>
            </a:endParaRPr>
          </a:p>
          <a:p>
            <a:pPr lvl="0" marL="426973" indent="-426973" defTabSz="479044">
              <a:spcBef>
                <a:spcPts val="3700"/>
              </a:spcBef>
              <a:defRPr sz="1800">
                <a:solidFill>
                  <a:srgbClr val="000000"/>
                </a:solidFill>
              </a:defRPr>
            </a:pPr>
            <a:r>
              <a:rPr b="1" sz="3772">
                <a:solidFill>
                  <a:srgbClr val="535353"/>
                </a:solidFill>
              </a:rPr>
              <a:t>Develop and use a model to describe the role of gravity in the motions within galaxies and the solar system. </a:t>
            </a:r>
            <a:endParaRPr b="1" sz="3772">
              <a:solidFill>
                <a:srgbClr val="535353"/>
              </a:solidFill>
            </a:endParaRPr>
          </a:p>
          <a:p>
            <a:pPr lvl="0" marL="426973" indent="-426973" defTabSz="479044">
              <a:spcBef>
                <a:spcPts val="3700"/>
              </a:spcBef>
              <a:defRPr sz="1800">
                <a:solidFill>
                  <a:srgbClr val="000000"/>
                </a:solidFill>
              </a:defRPr>
            </a:pPr>
            <a:r>
              <a:rPr sz="3772">
                <a:solidFill>
                  <a:srgbClr val="535353"/>
                </a:solidFill>
              </a:rPr>
              <a:t>Examples of models can be physical (such as the analogy of distance along a football field or computer visualizations of elliptical orbits) or conceptual (such as mathematical proportions relative to the size of familiar objects such as students' school or state).]</a:t>
            </a:r>
          </a:p>
        </p:txBody>
      </p:sp>
      <p:sp>
        <p:nvSpPr>
          <p:cNvPr id="126" name="Shape 126"/>
          <p:cNvSpPr/>
          <p:nvPr>
            <p:ph type="sldNum" sz="quarter" idx="4294967295"/>
          </p:nvPr>
        </p:nvSpPr>
        <p:spPr>
          <a:xfrm>
            <a:off x="6324599" y="9271000"/>
            <a:ext cx="342901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800"/>
            </a:lvl1pPr>
          </a:lstStyle>
          <a:p>
            <a:pPr lvl="0">
              <a:defRPr>
                <a:solidFill>
                  <a:srgbClr val="000000"/>
                </a:solidFill>
              </a:defRPr>
            </a:pPr>
            <a:fld id="{86CB4B4D-7CA3-9044-876B-883B54F8677D}" type="slidenum">
              <a:rPr>
                <a:solidFill>
                  <a:srgbClr val="535353"/>
                </a:solidFill>
              </a:rPr>
            </a:fld>
          </a:p>
        </p:txBody>
      </p:sp>
    </p:spTree>
  </p:cSld>
  <p:clrMapOvr>
    <a:masterClrMapping/>
  </p:clrMapOvr>
  <p:transition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7200">
                <a:solidFill>
                  <a:srgbClr val="535353"/>
                </a:solidFill>
              </a:rPr>
              <a:t>Lesson Plan - NGSS</a:t>
            </a:r>
          </a:p>
        </p:txBody>
      </p:sp>
      <p:sp>
        <p:nvSpPr>
          <p:cNvPr id="129" name="Shape 12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 marL="484251" indent="-484251" defTabSz="543305">
              <a:spcBef>
                <a:spcPts val="4200"/>
              </a:spcBef>
              <a:defRPr sz="1800">
                <a:solidFill>
                  <a:srgbClr val="000000"/>
                </a:solidFill>
              </a:defRPr>
            </a:pPr>
            <a:r>
              <a:rPr b="1" sz="4278">
                <a:solidFill>
                  <a:srgbClr val="535353"/>
                </a:solidFill>
              </a:rPr>
              <a:t>ESS1.B: Earth and the Solar System</a:t>
            </a:r>
            <a:endParaRPr b="1" sz="4278">
              <a:solidFill>
                <a:srgbClr val="535353"/>
              </a:solidFill>
            </a:endParaRPr>
          </a:p>
          <a:p>
            <a:pPr lvl="0" marL="484251" indent="-484251" defTabSz="543305">
              <a:spcBef>
                <a:spcPts val="4200"/>
              </a:spcBef>
              <a:defRPr sz="1800">
                <a:solidFill>
                  <a:srgbClr val="000000"/>
                </a:solidFill>
              </a:defRPr>
            </a:pPr>
            <a:r>
              <a:rPr sz="4278">
                <a:solidFill>
                  <a:srgbClr val="535353"/>
                </a:solidFill>
              </a:rPr>
              <a:t>The solar system consists of the sun and a collection of objects, including planets, their moons, and asteroids that are held in orbit around the sun by its gravitational pull on them.</a:t>
            </a:r>
            <a:endParaRPr sz="4278">
              <a:solidFill>
                <a:srgbClr val="535353"/>
              </a:solidFill>
            </a:endParaRPr>
          </a:p>
          <a:p>
            <a:pPr lvl="0" marL="484251" indent="-484251" defTabSz="543305">
              <a:spcBef>
                <a:spcPts val="4200"/>
              </a:spcBef>
              <a:defRPr sz="1800">
                <a:solidFill>
                  <a:srgbClr val="000000"/>
                </a:solidFill>
              </a:defRPr>
            </a:pPr>
            <a:r>
              <a:rPr sz="4278">
                <a:solidFill>
                  <a:srgbClr val="535353"/>
                </a:solidFill>
              </a:rPr>
              <a:t>The solar system appears to have formed from a disk of dust and gas, drawn together by gravity.</a:t>
            </a:r>
          </a:p>
        </p:txBody>
      </p:sp>
      <p:sp>
        <p:nvSpPr>
          <p:cNvPr id="130" name="Shape 130"/>
          <p:cNvSpPr/>
          <p:nvPr>
            <p:ph type="sldNum" sz="quarter" idx="4294967295"/>
          </p:nvPr>
        </p:nvSpPr>
        <p:spPr>
          <a:xfrm>
            <a:off x="6324599" y="9271000"/>
            <a:ext cx="342901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800"/>
            </a:lvl1pPr>
          </a:lstStyle>
          <a:p>
            <a:pPr lvl="0">
              <a:defRPr>
                <a:solidFill>
                  <a:srgbClr val="000000"/>
                </a:solidFill>
              </a:defRPr>
            </a:pPr>
            <a:fld id="{86CB4B4D-7CA3-9044-876B-883B54F8677D}" type="slidenum">
              <a:rPr>
                <a:solidFill>
                  <a:srgbClr val="535353"/>
                </a:solidFill>
              </a:rPr>
            </a:fld>
          </a:p>
        </p:txBody>
      </p:sp>
    </p:spTree>
  </p:cSld>
  <p:clrMapOvr>
    <a:masterClrMapping/>
  </p:clrMapOvr>
  <p:transition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7200">
                <a:solidFill>
                  <a:srgbClr val="535353"/>
                </a:solidFill>
              </a:rPr>
              <a:t>Lesson Plan - NGSS</a:t>
            </a:r>
          </a:p>
        </p:txBody>
      </p:sp>
      <p:sp>
        <p:nvSpPr>
          <p:cNvPr id="133" name="Shape 13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b="1" sz="4600">
                <a:solidFill>
                  <a:srgbClr val="535353"/>
                </a:solidFill>
              </a:rPr>
              <a:t>MS-ESS1-3: Earth's Place in the Universe</a:t>
            </a:r>
            <a:endParaRPr b="1" sz="4600">
              <a:solidFill>
                <a:srgbClr val="535353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b="1" sz="4600">
                <a:solidFill>
                  <a:srgbClr val="535353"/>
                </a:solidFill>
              </a:rPr>
              <a:t>Analyze and interpret data to determine scale properties of objects in the solar system. </a:t>
            </a:r>
            <a:r>
              <a:rPr sz="4600">
                <a:solidFill>
                  <a:srgbClr val="535353"/>
                </a:solidFill>
              </a:rPr>
              <a:t> Examples of scale properties include the sizes of an object’s layers (such as crust and atmosphere), surface features (such as volcanoes), and orbital radius.</a:t>
            </a:r>
          </a:p>
        </p:txBody>
      </p:sp>
      <p:sp>
        <p:nvSpPr>
          <p:cNvPr id="134" name="Shape 134"/>
          <p:cNvSpPr/>
          <p:nvPr>
            <p:ph type="sldNum" sz="quarter" idx="4294967295"/>
          </p:nvPr>
        </p:nvSpPr>
        <p:spPr>
          <a:xfrm>
            <a:off x="6324599" y="9271000"/>
            <a:ext cx="342901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800"/>
            </a:lvl1pPr>
          </a:lstStyle>
          <a:p>
            <a:pPr lvl="0">
              <a:defRPr>
                <a:solidFill>
                  <a:srgbClr val="000000"/>
                </a:solidFill>
              </a:defRPr>
            </a:pPr>
            <a:fld id="{86CB4B4D-7CA3-9044-876B-883B54F8677D}" type="slidenum">
              <a:rPr>
                <a:solidFill>
                  <a:srgbClr val="535353"/>
                </a:solidFill>
              </a:rPr>
            </a:fld>
          </a:p>
        </p:txBody>
      </p:sp>
    </p:spTree>
  </p:cSld>
  <p:clrMapOvr>
    <a:masterClrMapping/>
  </p:clrMapOvr>
  <p:transition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7200">
                <a:solidFill>
                  <a:srgbClr val="535353"/>
                </a:solidFill>
              </a:rPr>
              <a:t>Lesson Plan - Topics</a:t>
            </a:r>
          </a:p>
        </p:txBody>
      </p:sp>
      <p:sp>
        <p:nvSpPr>
          <p:cNvPr id="137" name="Shape 13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 marL="369696" indent="-369696" defTabSz="414781">
              <a:spcBef>
                <a:spcPts val="3200"/>
              </a:spcBef>
              <a:defRPr sz="1800">
                <a:solidFill>
                  <a:srgbClr val="000000"/>
                </a:solidFill>
              </a:defRPr>
            </a:pPr>
            <a:r>
              <a:rPr sz="3266">
                <a:solidFill>
                  <a:srgbClr val="535353"/>
                </a:solidFill>
              </a:rPr>
              <a:t>The structure, scale, and movement of our solar system.</a:t>
            </a:r>
            <a:endParaRPr sz="3266">
              <a:solidFill>
                <a:srgbClr val="535353"/>
              </a:solidFill>
            </a:endParaRPr>
          </a:p>
          <a:p>
            <a:pPr lvl="0" marL="369696" indent="-369696" defTabSz="414781">
              <a:spcBef>
                <a:spcPts val="3200"/>
              </a:spcBef>
              <a:defRPr sz="1800">
                <a:solidFill>
                  <a:srgbClr val="000000"/>
                </a:solidFill>
              </a:defRPr>
            </a:pPr>
            <a:r>
              <a:rPr sz="3266">
                <a:solidFill>
                  <a:srgbClr val="535353"/>
                </a:solidFill>
              </a:rPr>
              <a:t>The place of the Earth within our solar system.</a:t>
            </a:r>
            <a:endParaRPr sz="3266">
              <a:solidFill>
                <a:srgbClr val="535353"/>
              </a:solidFill>
            </a:endParaRPr>
          </a:p>
          <a:p>
            <a:pPr lvl="0" marL="369696" indent="-369696" defTabSz="414781">
              <a:spcBef>
                <a:spcPts val="3200"/>
              </a:spcBef>
              <a:defRPr sz="1800">
                <a:solidFill>
                  <a:srgbClr val="000000"/>
                </a:solidFill>
              </a:defRPr>
            </a:pPr>
            <a:r>
              <a:rPr sz="3266">
                <a:solidFill>
                  <a:srgbClr val="535353"/>
                </a:solidFill>
              </a:rPr>
              <a:t>How the movement of the planets effects days and years.</a:t>
            </a:r>
            <a:endParaRPr sz="3266">
              <a:solidFill>
                <a:srgbClr val="535353"/>
              </a:solidFill>
            </a:endParaRPr>
          </a:p>
          <a:p>
            <a:pPr lvl="0" marL="369696" indent="-369696" defTabSz="414781">
              <a:spcBef>
                <a:spcPts val="3200"/>
              </a:spcBef>
              <a:defRPr sz="1800">
                <a:solidFill>
                  <a:srgbClr val="000000"/>
                </a:solidFill>
              </a:defRPr>
            </a:pPr>
            <a:r>
              <a:rPr sz="3266">
                <a:solidFill>
                  <a:srgbClr val="535353"/>
                </a:solidFill>
              </a:rPr>
              <a:t>The concept of what a planet’s year and day is. </a:t>
            </a:r>
            <a:endParaRPr sz="3266">
              <a:solidFill>
                <a:srgbClr val="535353"/>
              </a:solidFill>
            </a:endParaRPr>
          </a:p>
          <a:p>
            <a:pPr lvl="0" marL="369696" indent="-369696" defTabSz="414781">
              <a:spcBef>
                <a:spcPts val="3200"/>
              </a:spcBef>
              <a:defRPr sz="1800">
                <a:solidFill>
                  <a:srgbClr val="000000"/>
                </a:solidFill>
              </a:defRPr>
            </a:pPr>
            <a:r>
              <a:rPr sz="3266">
                <a:solidFill>
                  <a:srgbClr val="535353"/>
                </a:solidFill>
              </a:rPr>
              <a:t>The role of the sun in our solar system.</a:t>
            </a:r>
            <a:endParaRPr sz="3266">
              <a:solidFill>
                <a:srgbClr val="535353"/>
              </a:solidFill>
            </a:endParaRPr>
          </a:p>
          <a:p>
            <a:pPr lvl="0" marL="369696" indent="-369696" defTabSz="414781">
              <a:spcBef>
                <a:spcPts val="3200"/>
              </a:spcBef>
              <a:defRPr sz="1800">
                <a:solidFill>
                  <a:srgbClr val="000000"/>
                </a:solidFill>
              </a:defRPr>
            </a:pPr>
            <a:r>
              <a:rPr sz="3266">
                <a:solidFill>
                  <a:srgbClr val="535353"/>
                </a:solidFill>
              </a:rPr>
              <a:t>The variation of bodies within the solar system, but not memorizing specific facts about them.</a:t>
            </a:r>
            <a:endParaRPr sz="3266">
              <a:solidFill>
                <a:srgbClr val="535353"/>
              </a:solidFill>
            </a:endParaRPr>
          </a:p>
        </p:txBody>
      </p:sp>
      <p:sp>
        <p:nvSpPr>
          <p:cNvPr id="138" name="Shape 138"/>
          <p:cNvSpPr/>
          <p:nvPr>
            <p:ph type="sldNum" sz="quarter" idx="4294967295"/>
          </p:nvPr>
        </p:nvSpPr>
        <p:spPr>
          <a:xfrm>
            <a:off x="6324599" y="9271000"/>
            <a:ext cx="342901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800"/>
            </a:lvl1pPr>
          </a:lstStyle>
          <a:p>
            <a:pPr lvl="0">
              <a:defRPr>
                <a:solidFill>
                  <a:srgbClr val="000000"/>
                </a:solidFill>
              </a:defRPr>
            </a:pPr>
            <a:fld id="{86CB4B4D-7CA3-9044-876B-883B54F8677D}" type="slidenum">
              <a:rPr>
                <a:solidFill>
                  <a:srgbClr val="535353"/>
                </a:solidFill>
              </a:rPr>
            </a:fld>
          </a:p>
        </p:txBody>
      </p:sp>
    </p:spTree>
  </p:cSld>
  <p:clrMapOvr>
    <a:masterClrMapping/>
  </p:clrMapOvr>
  <p:transition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7200">
                <a:solidFill>
                  <a:srgbClr val="535353"/>
                </a:solidFill>
              </a:rPr>
              <a:t>Lesson Plan - Take Away</a:t>
            </a:r>
          </a:p>
        </p:txBody>
      </p:sp>
      <p:sp>
        <p:nvSpPr>
          <p:cNvPr id="141" name="Shape 141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 marL="484251" indent="-484251" defTabSz="543305">
              <a:spcBef>
                <a:spcPts val="4200"/>
              </a:spcBef>
              <a:defRPr sz="1800">
                <a:solidFill>
                  <a:srgbClr val="000000"/>
                </a:solidFill>
              </a:defRPr>
            </a:pPr>
            <a:r>
              <a:rPr sz="4278">
                <a:solidFill>
                  <a:srgbClr val="535353"/>
                </a:solidFill>
              </a:rPr>
              <a:t>How gravity effects the motions of all of the bodies within the universe.  </a:t>
            </a:r>
            <a:endParaRPr sz="4278">
              <a:solidFill>
                <a:srgbClr val="535353"/>
              </a:solidFill>
            </a:endParaRPr>
          </a:p>
          <a:p>
            <a:pPr lvl="0" marL="484251" indent="-484251" defTabSz="543305">
              <a:spcBef>
                <a:spcPts val="4200"/>
              </a:spcBef>
              <a:defRPr sz="1800">
                <a:solidFill>
                  <a:srgbClr val="000000"/>
                </a:solidFill>
              </a:defRPr>
            </a:pPr>
            <a:r>
              <a:rPr sz="4278">
                <a:solidFill>
                  <a:srgbClr val="535353"/>
                </a:solidFill>
              </a:rPr>
              <a:t>How the sun holds the solar system together, due to its massive size.  </a:t>
            </a:r>
            <a:endParaRPr sz="4278">
              <a:solidFill>
                <a:srgbClr val="535353"/>
              </a:solidFill>
            </a:endParaRPr>
          </a:p>
          <a:p>
            <a:pPr lvl="0" marL="484251" indent="-484251" defTabSz="543305">
              <a:spcBef>
                <a:spcPts val="4200"/>
              </a:spcBef>
              <a:defRPr sz="1800">
                <a:solidFill>
                  <a:srgbClr val="000000"/>
                </a:solidFill>
              </a:defRPr>
            </a:pPr>
            <a:r>
              <a:rPr sz="4278">
                <a:solidFill>
                  <a:srgbClr val="535353"/>
                </a:solidFill>
              </a:rPr>
              <a:t>Similarities and differences between the planets.</a:t>
            </a:r>
            <a:endParaRPr sz="4278">
              <a:solidFill>
                <a:srgbClr val="535353"/>
              </a:solidFill>
            </a:endParaRPr>
          </a:p>
          <a:p>
            <a:pPr lvl="0" marL="484251" indent="-484251" defTabSz="543305">
              <a:spcBef>
                <a:spcPts val="4200"/>
              </a:spcBef>
              <a:defRPr sz="1800">
                <a:solidFill>
                  <a:srgbClr val="000000"/>
                </a:solidFill>
              </a:defRPr>
            </a:pPr>
            <a:r>
              <a:rPr sz="4278">
                <a:solidFill>
                  <a:srgbClr val="535353"/>
                </a:solidFill>
              </a:rPr>
              <a:t>The massive scale of the solar system, and the universe</a:t>
            </a:r>
          </a:p>
        </p:txBody>
      </p:sp>
      <p:sp>
        <p:nvSpPr>
          <p:cNvPr id="142" name="Shape 142"/>
          <p:cNvSpPr/>
          <p:nvPr>
            <p:ph type="sldNum" sz="quarter" idx="4294967295"/>
          </p:nvPr>
        </p:nvSpPr>
        <p:spPr>
          <a:xfrm>
            <a:off x="6324599" y="9271000"/>
            <a:ext cx="342901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800"/>
            </a:lvl1pPr>
          </a:lstStyle>
          <a:p>
            <a:pPr lvl="0">
              <a:defRPr>
                <a:solidFill>
                  <a:srgbClr val="000000"/>
                </a:solidFill>
              </a:defRPr>
            </a:pPr>
            <a:fld id="{86CB4B4D-7CA3-9044-876B-883B54F8677D}" type="slidenum">
              <a:rPr>
                <a:solidFill>
                  <a:srgbClr val="535353"/>
                </a:solidFill>
              </a:rPr>
            </a:fld>
          </a:p>
        </p:txBody>
      </p:sp>
    </p:spTree>
  </p:cSld>
  <p:clrMapOvr>
    <a:masterClrMapping/>
  </p:clrMapOvr>
  <p:transition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7200">
                <a:solidFill>
                  <a:srgbClr val="535353"/>
                </a:solidFill>
              </a:rPr>
              <a:t>Running the Program</a:t>
            </a:r>
          </a:p>
        </p:txBody>
      </p:sp>
      <p:sp>
        <p:nvSpPr>
          <p:cNvPr id="145" name="Shape 145"/>
          <p:cNvSpPr/>
          <p:nvPr>
            <p:ph type="body" idx="1"/>
          </p:nvPr>
        </p:nvSpPr>
        <p:spPr>
          <a:xfrm>
            <a:off x="355600" y="164927"/>
            <a:ext cx="12293600" cy="6299201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535353"/>
                </a:solidFill>
              </a:rPr>
              <a:t>Currently available on Windows, Mac, Linux (OpenGL), Chrome, and Web(Unity Plugin).</a:t>
            </a:r>
          </a:p>
        </p:txBody>
      </p:sp>
      <p:pic>
        <p:nvPicPr>
          <p:cNvPr id="146" name="Screen Shot 2014-08-13 at 1.09.17 AM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23646" y="4287027"/>
            <a:ext cx="8357508" cy="481862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7200">
                <a:solidFill>
                  <a:srgbClr val="535353"/>
                </a:solidFill>
              </a:rPr>
              <a:t>Customization</a:t>
            </a:r>
          </a:p>
        </p:txBody>
      </p:sp>
      <p:sp>
        <p:nvSpPr>
          <p:cNvPr id="149" name="Shape 14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535353"/>
                </a:solidFill>
              </a:rPr>
              <a:t>Many levels and varieties of classes.</a:t>
            </a:r>
            <a:endParaRPr sz="4600">
              <a:solidFill>
                <a:srgbClr val="535353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535353"/>
                </a:solidFill>
              </a:rPr>
              <a:t>Teachers should be able to adapt the program to their class as they can edit the lesson plan.</a:t>
            </a:r>
            <a:endParaRPr sz="4600">
              <a:solidFill>
                <a:srgbClr val="535353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535353"/>
                </a:solidFill>
              </a:rPr>
              <a:t>Teachers should be able to do this easily, without needing to know programming languages.</a:t>
            </a:r>
          </a:p>
        </p:txBody>
      </p:sp>
      <p:sp>
        <p:nvSpPr>
          <p:cNvPr id="150" name="Shape 150"/>
          <p:cNvSpPr/>
          <p:nvPr>
            <p:ph type="sldNum" sz="quarter" idx="4294967295"/>
          </p:nvPr>
        </p:nvSpPr>
        <p:spPr>
          <a:xfrm>
            <a:off x="6324599" y="9271000"/>
            <a:ext cx="342901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800"/>
            </a:lvl1pPr>
          </a:lstStyle>
          <a:p>
            <a:pPr lvl="0">
              <a:defRPr>
                <a:solidFill>
                  <a:srgbClr val="000000"/>
                </a:solidFill>
              </a:defRPr>
            </a:pPr>
            <a:fld id="{86CB4B4D-7CA3-9044-876B-883B54F8677D}" type="slidenum">
              <a:rPr>
                <a:solidFill>
                  <a:srgbClr val="535353"/>
                </a:solidFill>
              </a:rPr>
            </a:fld>
          </a:p>
        </p:txBody>
      </p:sp>
    </p:spTree>
  </p:cSld>
  <p:clrMapOvr>
    <a:masterClrMapping/>
  </p:clrMapOvr>
  <p:transition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7200">
                <a:solidFill>
                  <a:srgbClr val="535353"/>
                </a:solidFill>
              </a:rPr>
              <a:t>Customization</a:t>
            </a:r>
          </a:p>
        </p:txBody>
      </p:sp>
      <p:sp>
        <p:nvSpPr>
          <p:cNvPr id="153" name="Shape 15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pic>
        <p:nvPicPr>
          <p:cNvPr id="154" name="Screen Shot 2014-08-12 at 9.45.38 PM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2044538"/>
            <a:ext cx="13004801" cy="5664524"/>
          </a:xfrm>
          <a:prstGeom prst="rect">
            <a:avLst/>
          </a:prstGeom>
          <a:ln w="12700">
            <a:miter lim="400000"/>
          </a:ln>
        </p:spPr>
      </p:pic>
      <p:sp>
        <p:nvSpPr>
          <p:cNvPr id="155" name="Shape 155"/>
          <p:cNvSpPr/>
          <p:nvPr/>
        </p:nvSpPr>
        <p:spPr>
          <a:xfrm>
            <a:off x="464188" y="7660519"/>
            <a:ext cx="12076424" cy="149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4600"/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4600">
                <a:solidFill>
                  <a:srgbClr val="535353"/>
                </a:solidFill>
              </a:rPr>
              <a:t>All text elements in program, are read in from easily editable text files.</a:t>
            </a:r>
          </a:p>
        </p:txBody>
      </p:sp>
      <p:sp>
        <p:nvSpPr>
          <p:cNvPr id="156" name="Shape 156"/>
          <p:cNvSpPr/>
          <p:nvPr>
            <p:ph type="sldNum" sz="quarter" idx="4294967295"/>
          </p:nvPr>
        </p:nvSpPr>
        <p:spPr>
          <a:xfrm>
            <a:off x="6324599" y="9271000"/>
            <a:ext cx="342901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800"/>
            </a:lvl1pPr>
          </a:lstStyle>
          <a:p>
            <a:pPr lvl="0">
              <a:defRPr>
                <a:solidFill>
                  <a:srgbClr val="000000"/>
                </a:solidFill>
              </a:defRPr>
            </a:pPr>
            <a:fld id="{86CB4B4D-7CA3-9044-876B-883B54F8677D}" type="slidenum">
              <a:rPr>
                <a:solidFill>
                  <a:srgbClr val="535353"/>
                </a:solidFill>
              </a:rPr>
            </a:fld>
          </a:p>
        </p:txBody>
      </p:sp>
    </p:spTree>
  </p:cSld>
  <p:clrMapOvr>
    <a:masterClrMapping/>
  </p:clrMapOvr>
  <p:transition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7200">
                <a:solidFill>
                  <a:srgbClr val="535353"/>
                </a:solidFill>
              </a:rPr>
              <a:t>Project Availability</a:t>
            </a:r>
          </a:p>
        </p:txBody>
      </p:sp>
      <p:sp>
        <p:nvSpPr>
          <p:cNvPr id="159" name="Shape 159"/>
          <p:cNvSpPr/>
          <p:nvPr>
            <p:ph type="body" idx="1"/>
          </p:nvPr>
        </p:nvSpPr>
        <p:spPr>
          <a:xfrm>
            <a:off x="511202" y="2730500"/>
            <a:ext cx="12293601" cy="62992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535353"/>
                </a:solidFill>
              </a:rPr>
              <a:t>Source code/Binaries:</a:t>
            </a:r>
            <a:endParaRPr sz="4600">
              <a:solidFill>
                <a:srgbClr val="535353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535353"/>
                </a:solidFill>
              </a:rPr>
              <a:t> </a:t>
            </a:r>
            <a:r>
              <a:rPr sz="4600" u="sng">
                <a:solidFill>
                  <a:srgbClr val="535353"/>
                </a:solidFill>
                <a:hlinkClick r:id="rId2" invalidUrl="" action="" tgtFrame="" tooltip="" history="1" highlightClick="0" endSnd="0"/>
              </a:rPr>
              <a:t>https://github.com/albertwohletz/solarsimulator/</a:t>
            </a:r>
            <a:endParaRPr sz="4600">
              <a:solidFill>
                <a:srgbClr val="535353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535353"/>
                </a:solidFill>
              </a:rPr>
              <a:t>Web Player demo: </a:t>
            </a:r>
            <a:r>
              <a:rPr sz="4600" u="sng">
                <a:solidFill>
                  <a:srgbClr val="535353"/>
                </a:solidFill>
                <a:hlinkClick r:id="rId3" invalidUrl="" action="" tgtFrame="" tooltip="" history="1" highlightClick="0" endSnd="0"/>
              </a:rPr>
              <a:t>http://54.183.0.32/</a:t>
            </a:r>
            <a:r>
              <a:rPr sz="4600">
                <a:solidFill>
                  <a:srgbClr val="535353"/>
                </a:solidFill>
              </a:rPr>
              <a:t>.</a:t>
            </a:r>
          </a:p>
        </p:txBody>
      </p:sp>
    </p:spTree>
  </p:cSld>
  <p:clrMapOvr>
    <a:masterClrMapping/>
  </p:clrMapOvr>
  <p:transition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7200">
                <a:solidFill>
                  <a:srgbClr val="535353"/>
                </a:solidFill>
              </a:rPr>
              <a:t>Project future</a:t>
            </a:r>
          </a:p>
        </p:txBody>
      </p:sp>
      <p:sp>
        <p:nvSpPr>
          <p:cNvPr id="162" name="Shape 162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 marL="484251" indent="-484251" defTabSz="543305">
              <a:spcBef>
                <a:spcPts val="4200"/>
              </a:spcBef>
              <a:defRPr sz="1800">
                <a:solidFill>
                  <a:srgbClr val="000000"/>
                </a:solidFill>
              </a:defRPr>
            </a:pPr>
            <a:r>
              <a:rPr sz="4278">
                <a:solidFill>
                  <a:srgbClr val="535353"/>
                </a:solidFill>
              </a:rPr>
              <a:t>Models of more systems/More Customization options.</a:t>
            </a:r>
            <a:endParaRPr sz="4278">
              <a:solidFill>
                <a:srgbClr val="535353"/>
              </a:solidFill>
            </a:endParaRPr>
          </a:p>
          <a:p>
            <a:pPr lvl="0" marL="484251" indent="-484251" defTabSz="543305">
              <a:spcBef>
                <a:spcPts val="4200"/>
              </a:spcBef>
              <a:defRPr sz="1800">
                <a:solidFill>
                  <a:srgbClr val="000000"/>
                </a:solidFill>
              </a:defRPr>
            </a:pPr>
            <a:r>
              <a:rPr sz="4278">
                <a:solidFill>
                  <a:srgbClr val="535353"/>
                </a:solidFill>
              </a:rPr>
              <a:t>More Physics simulations.</a:t>
            </a:r>
            <a:endParaRPr sz="4278">
              <a:solidFill>
                <a:srgbClr val="535353"/>
              </a:solidFill>
            </a:endParaRPr>
          </a:p>
          <a:p>
            <a:pPr lvl="0" marL="484251" indent="-484251" defTabSz="543305">
              <a:spcBef>
                <a:spcPts val="4200"/>
              </a:spcBef>
              <a:defRPr sz="1800">
                <a:solidFill>
                  <a:srgbClr val="000000"/>
                </a:solidFill>
              </a:defRPr>
            </a:pPr>
            <a:r>
              <a:rPr sz="4278">
                <a:solidFill>
                  <a:srgbClr val="535353"/>
                </a:solidFill>
              </a:rPr>
              <a:t>Dynamic planet simulation.</a:t>
            </a:r>
            <a:endParaRPr sz="4278">
              <a:solidFill>
                <a:srgbClr val="535353"/>
              </a:solidFill>
            </a:endParaRPr>
          </a:p>
          <a:p>
            <a:pPr lvl="0" marL="484251" indent="-484251" defTabSz="543305">
              <a:spcBef>
                <a:spcPts val="4200"/>
              </a:spcBef>
              <a:defRPr sz="1800">
                <a:solidFill>
                  <a:srgbClr val="000000"/>
                </a:solidFill>
              </a:defRPr>
            </a:pPr>
            <a:r>
              <a:rPr sz="4278">
                <a:solidFill>
                  <a:srgbClr val="535353"/>
                </a:solidFill>
              </a:rPr>
              <a:t>Entire project available on Github.</a:t>
            </a:r>
            <a:endParaRPr sz="4278">
              <a:solidFill>
                <a:srgbClr val="535353"/>
              </a:solidFill>
            </a:endParaRPr>
          </a:p>
          <a:p>
            <a:pPr lvl="1" marL="968502" indent="-484251" defTabSz="543305">
              <a:spcBef>
                <a:spcPts val="4200"/>
              </a:spcBef>
              <a:defRPr sz="1800">
                <a:solidFill>
                  <a:srgbClr val="000000"/>
                </a:solidFill>
              </a:defRPr>
            </a:pPr>
            <a:r>
              <a:rPr sz="4278" u="sng">
                <a:solidFill>
                  <a:srgbClr val="535353"/>
                </a:solidFill>
                <a:hlinkClick r:id="rId2" invalidUrl="" action="" tgtFrame="" tooltip="" history="1" highlightClick="0" endSnd="0"/>
              </a:rPr>
              <a:t>https://github.com/albertwohletz/solarsimulator</a:t>
            </a:r>
          </a:p>
        </p:txBody>
      </p:sp>
      <p:sp>
        <p:nvSpPr>
          <p:cNvPr id="163" name="Shape 163"/>
          <p:cNvSpPr/>
          <p:nvPr>
            <p:ph type="sldNum" sz="quarter" idx="4294967295"/>
          </p:nvPr>
        </p:nvSpPr>
        <p:spPr>
          <a:xfrm>
            <a:off x="6324599" y="9271000"/>
            <a:ext cx="342901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800"/>
            </a:lvl1pPr>
          </a:lstStyle>
          <a:p>
            <a:pPr lvl="0">
              <a:defRPr>
                <a:solidFill>
                  <a:srgbClr val="000000"/>
                </a:solidFill>
              </a:defRPr>
            </a:pPr>
            <a:fld id="{86CB4B4D-7CA3-9044-876B-883B54F8677D}" type="slidenum">
              <a:rPr>
                <a:solidFill>
                  <a:srgbClr val="535353"/>
                </a:solidFill>
              </a:rPr>
            </a:fld>
          </a:p>
        </p:txBody>
      </p:sp>
    </p:spTree>
  </p:cSld>
  <p:clrMapOvr>
    <a:masterClrMapping/>
  </p:clrMapOvr>
  <p:transition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7200">
                <a:solidFill>
                  <a:srgbClr val="535353"/>
                </a:solidFill>
              </a:rPr>
              <a:t>Project Motivations</a:t>
            </a:r>
          </a:p>
        </p:txBody>
      </p:sp>
      <p:sp>
        <p:nvSpPr>
          <p:cNvPr id="41" name="Shape 41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535353"/>
                </a:solidFill>
              </a:rPr>
              <a:t>Helping to construct a mental model.  </a:t>
            </a:r>
            <a:endParaRPr sz="4600">
              <a:solidFill>
                <a:srgbClr val="535353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535353"/>
                </a:solidFill>
              </a:rPr>
              <a:t>Brian Greene.</a:t>
            </a:r>
            <a:endParaRPr sz="4600">
              <a:solidFill>
                <a:srgbClr val="535353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535353"/>
                </a:solidFill>
              </a:rPr>
              <a:t>Computational Physics.</a:t>
            </a:r>
            <a:endParaRPr sz="4600">
              <a:solidFill>
                <a:srgbClr val="535353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535353"/>
                </a:solidFill>
              </a:rPr>
              <a:t>Space is cool.</a:t>
            </a:r>
          </a:p>
        </p:txBody>
      </p:sp>
      <p:sp>
        <p:nvSpPr>
          <p:cNvPr id="42" name="Shape 42"/>
          <p:cNvSpPr/>
          <p:nvPr>
            <p:ph type="sldNum" sz="quarter" idx="4294967295"/>
          </p:nvPr>
        </p:nvSpPr>
        <p:spPr>
          <a:xfrm>
            <a:off x="6381749" y="9271000"/>
            <a:ext cx="228601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800"/>
            </a:lvl1pPr>
          </a:lstStyle>
          <a:p>
            <a:pPr lvl="0">
              <a:defRPr>
                <a:solidFill>
                  <a:srgbClr val="000000"/>
                </a:solidFill>
              </a:defRPr>
            </a:pPr>
            <a:fld id="{86CB4B4D-7CA3-9044-876B-883B54F8677D}" type="slidenum">
              <a:rPr>
                <a:solidFill>
                  <a:srgbClr val="535353"/>
                </a:solidFill>
              </a:rPr>
            </a:fld>
          </a:p>
        </p:txBody>
      </p:sp>
    </p:spTree>
  </p:cSld>
  <p:clrMapOvr>
    <a:masterClrMapping/>
  </p:clrMapOvr>
  <p:transition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7200">
                <a:solidFill>
                  <a:srgbClr val="535353"/>
                </a:solidFill>
              </a:rPr>
              <a:t>Conclusion</a:t>
            </a:r>
          </a:p>
        </p:txBody>
      </p:sp>
      <p:sp>
        <p:nvSpPr>
          <p:cNvPr id="166" name="Shape 166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 marL="270763" indent="-270763" defTabSz="303783">
              <a:spcBef>
                <a:spcPts val="2300"/>
              </a:spcBef>
              <a:buSzPct val="30000"/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2391">
                <a:solidFill>
                  <a:srgbClr val="535353"/>
                </a:solidFill>
              </a:rPr>
              <a:t>What my motivations for the project where.</a:t>
            </a:r>
            <a:endParaRPr sz="2391">
              <a:solidFill>
                <a:srgbClr val="535353"/>
              </a:solidFill>
            </a:endParaRPr>
          </a:p>
          <a:p>
            <a:pPr lvl="0" marL="270763" indent="-270763" defTabSz="303783">
              <a:spcBef>
                <a:spcPts val="2300"/>
              </a:spcBef>
              <a:buSzPct val="30000"/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2391">
                <a:solidFill>
                  <a:srgbClr val="535353"/>
                </a:solidFill>
              </a:rPr>
              <a:t>NGSS Standards</a:t>
            </a:r>
            <a:endParaRPr sz="2391">
              <a:solidFill>
                <a:srgbClr val="535353"/>
              </a:solidFill>
            </a:endParaRPr>
          </a:p>
          <a:p>
            <a:pPr lvl="0" marL="270763" indent="-270763" defTabSz="303783">
              <a:spcBef>
                <a:spcPts val="2300"/>
              </a:spcBef>
              <a:buSzPct val="30000"/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2391">
                <a:solidFill>
                  <a:srgbClr val="535353"/>
                </a:solidFill>
              </a:rPr>
              <a:t>What the project is.</a:t>
            </a:r>
            <a:endParaRPr sz="2391">
              <a:solidFill>
                <a:srgbClr val="535353"/>
              </a:solidFill>
            </a:endParaRPr>
          </a:p>
          <a:p>
            <a:pPr lvl="0" marL="270763" indent="-270763" defTabSz="303783">
              <a:spcBef>
                <a:spcPts val="2300"/>
              </a:spcBef>
              <a:buSzPct val="30000"/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2391">
                <a:solidFill>
                  <a:srgbClr val="535353"/>
                </a:solidFill>
              </a:rPr>
              <a:t>System Architecture</a:t>
            </a:r>
            <a:endParaRPr sz="2391">
              <a:solidFill>
                <a:srgbClr val="535353"/>
              </a:solidFill>
            </a:endParaRPr>
          </a:p>
          <a:p>
            <a:pPr lvl="0" marL="270763" indent="-270763" defTabSz="303783">
              <a:spcBef>
                <a:spcPts val="2300"/>
              </a:spcBef>
              <a:buSzPct val="30000"/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2391">
                <a:solidFill>
                  <a:srgbClr val="535353"/>
                </a:solidFill>
              </a:rPr>
              <a:t>Project Features</a:t>
            </a:r>
            <a:endParaRPr sz="2391">
              <a:solidFill>
                <a:srgbClr val="535353"/>
              </a:solidFill>
            </a:endParaRPr>
          </a:p>
          <a:p>
            <a:pPr lvl="0" marL="270763" indent="-270763" defTabSz="303783">
              <a:spcBef>
                <a:spcPts val="2300"/>
              </a:spcBef>
              <a:buSzPct val="30000"/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2391">
                <a:solidFill>
                  <a:srgbClr val="535353"/>
                </a:solidFill>
              </a:rPr>
              <a:t>Simulation Challenges</a:t>
            </a:r>
            <a:endParaRPr sz="2391">
              <a:solidFill>
                <a:srgbClr val="535353"/>
              </a:solidFill>
            </a:endParaRPr>
          </a:p>
          <a:p>
            <a:pPr lvl="0" marL="270763" indent="-270763" defTabSz="303783">
              <a:spcBef>
                <a:spcPts val="2300"/>
              </a:spcBef>
              <a:buSzPct val="30000"/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2391">
                <a:solidFill>
                  <a:srgbClr val="535353"/>
                </a:solidFill>
              </a:rPr>
              <a:t>Lesson Plan</a:t>
            </a:r>
            <a:endParaRPr sz="2391">
              <a:solidFill>
                <a:srgbClr val="535353"/>
              </a:solidFill>
            </a:endParaRPr>
          </a:p>
          <a:p>
            <a:pPr lvl="0" marL="270763" indent="-270763" defTabSz="303783">
              <a:spcBef>
                <a:spcPts val="2300"/>
              </a:spcBef>
              <a:buSzPct val="30000"/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2391">
                <a:solidFill>
                  <a:srgbClr val="535353"/>
                </a:solidFill>
              </a:rPr>
              <a:t>Customization</a:t>
            </a:r>
            <a:endParaRPr sz="2391">
              <a:solidFill>
                <a:srgbClr val="535353"/>
              </a:solidFill>
            </a:endParaRPr>
          </a:p>
          <a:p>
            <a:pPr lvl="0" marL="270763" indent="-270763" defTabSz="303783">
              <a:spcBef>
                <a:spcPts val="2300"/>
              </a:spcBef>
              <a:buSzPct val="30000"/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2391">
                <a:solidFill>
                  <a:srgbClr val="535353"/>
                </a:solidFill>
              </a:rPr>
              <a:t>Project Future</a:t>
            </a:r>
          </a:p>
        </p:txBody>
      </p:sp>
      <p:sp>
        <p:nvSpPr>
          <p:cNvPr id="167" name="Shape 167"/>
          <p:cNvSpPr/>
          <p:nvPr>
            <p:ph type="sldNum" sz="quarter" idx="4294967295"/>
          </p:nvPr>
        </p:nvSpPr>
        <p:spPr>
          <a:xfrm>
            <a:off x="6324599" y="9271000"/>
            <a:ext cx="342901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800"/>
            </a:lvl1pPr>
          </a:lstStyle>
          <a:p>
            <a:pPr lvl="0">
              <a:defRPr>
                <a:solidFill>
                  <a:srgbClr val="000000"/>
                </a:solidFill>
              </a:defRPr>
            </a:pPr>
            <a:fld id="{86CB4B4D-7CA3-9044-876B-883B54F8677D}" type="slidenum">
              <a:rPr>
                <a:solidFill>
                  <a:srgbClr val="535353"/>
                </a:solidFill>
              </a:rPr>
            </a:fld>
          </a:p>
        </p:txBody>
      </p:sp>
    </p:spTree>
  </p:cSld>
  <p:clrMapOvr>
    <a:masterClrMapping/>
  </p:clrMapOvr>
  <p:transition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7200">
                <a:solidFill>
                  <a:srgbClr val="535353"/>
                </a:solidFill>
              </a:rPr>
              <a:t>Questions?</a:t>
            </a:r>
          </a:p>
        </p:txBody>
      </p:sp>
      <p:sp>
        <p:nvSpPr>
          <p:cNvPr id="170" name="Shape 170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171" name="Shape 171"/>
          <p:cNvSpPr/>
          <p:nvPr>
            <p:ph type="sldNum" sz="quarter" idx="4294967295"/>
          </p:nvPr>
        </p:nvSpPr>
        <p:spPr>
          <a:xfrm>
            <a:off x="6324599" y="9271000"/>
            <a:ext cx="342901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800"/>
            </a:lvl1pPr>
          </a:lstStyle>
          <a:p>
            <a:pPr lvl="0">
              <a:defRPr>
                <a:solidFill>
                  <a:srgbClr val="000000"/>
                </a:solidFill>
              </a:defRPr>
            </a:pPr>
            <a:fld id="{86CB4B4D-7CA3-9044-876B-883B54F8677D}" type="slidenum">
              <a:rPr>
                <a:solidFill>
                  <a:srgbClr val="535353"/>
                </a:solidFill>
              </a:rPr>
            </a:fld>
          </a:p>
        </p:txBody>
      </p:sp>
    </p:spTree>
  </p:cSld>
  <p:clrMapOvr>
    <a:masterClrMapping/>
  </p:clrMapOvr>
  <p:transition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7200">
                <a:solidFill>
                  <a:srgbClr val="535353"/>
                </a:solidFill>
              </a:rPr>
              <a:t>Next Generation Science Standards(NGSS)</a:t>
            </a:r>
          </a:p>
        </p:txBody>
      </p:sp>
      <p:sp>
        <p:nvSpPr>
          <p:cNvPr id="45" name="Shape 45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535353"/>
                </a:solidFill>
              </a:rPr>
              <a:t>New education standards designed to be "rich in content and practice.” </a:t>
            </a:r>
            <a:endParaRPr sz="4600">
              <a:solidFill>
                <a:srgbClr val="535353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535353"/>
                </a:solidFill>
              </a:rPr>
              <a:t>Provide an internationally benchmarked science education.</a:t>
            </a:r>
            <a:endParaRPr sz="4600">
              <a:solidFill>
                <a:srgbClr val="535353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535353"/>
                </a:solidFill>
              </a:rPr>
              <a:t>Emphasize critical thinking and primary investigation</a:t>
            </a:r>
          </a:p>
        </p:txBody>
      </p:sp>
      <p:sp>
        <p:nvSpPr>
          <p:cNvPr id="46" name="Shape 46"/>
          <p:cNvSpPr/>
          <p:nvPr>
            <p:ph type="sldNum" sz="quarter" idx="4294967295"/>
          </p:nvPr>
        </p:nvSpPr>
        <p:spPr>
          <a:xfrm>
            <a:off x="6381749" y="9271000"/>
            <a:ext cx="228601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800"/>
            </a:lvl1pPr>
          </a:lstStyle>
          <a:p>
            <a:pPr lvl="0">
              <a:defRPr>
                <a:solidFill>
                  <a:srgbClr val="000000"/>
                </a:solidFill>
              </a:defRPr>
            </a:pPr>
            <a:fld id="{86CB4B4D-7CA3-9044-876B-883B54F8677D}" type="slidenum">
              <a:rPr>
                <a:solidFill>
                  <a:srgbClr val="535353"/>
                </a:solidFill>
              </a:rPr>
            </a:fld>
          </a:p>
        </p:txBody>
      </p:sp>
    </p:spTree>
  </p:cSld>
  <p:clrMapOvr>
    <a:masterClrMapping/>
  </p:clrMapOvr>
  <p:transition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7200">
                <a:solidFill>
                  <a:srgbClr val="535353"/>
                </a:solidFill>
              </a:rPr>
              <a:t>Why NGSS is Important</a:t>
            </a:r>
          </a:p>
        </p:txBody>
      </p:sp>
      <p:sp>
        <p:nvSpPr>
          <p:cNvPr id="49" name="Shape 4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 marL="447802" indent="-447802" defTabSz="502412">
              <a:spcBef>
                <a:spcPts val="3900"/>
              </a:spcBef>
              <a:defRPr sz="1800">
                <a:solidFill>
                  <a:srgbClr val="000000"/>
                </a:solidFill>
              </a:defRPr>
            </a:pPr>
            <a:r>
              <a:rPr sz="3956">
                <a:solidFill>
                  <a:srgbClr val="535353"/>
                </a:solidFill>
              </a:rPr>
              <a:t>Expected to be adopted by all states in next few years.</a:t>
            </a:r>
            <a:endParaRPr sz="3956">
              <a:solidFill>
                <a:srgbClr val="535353"/>
              </a:solidFill>
            </a:endParaRPr>
          </a:p>
          <a:p>
            <a:pPr lvl="0" marL="447802" indent="-447802" defTabSz="502412">
              <a:spcBef>
                <a:spcPts val="3900"/>
              </a:spcBef>
              <a:defRPr sz="1800">
                <a:solidFill>
                  <a:srgbClr val="000000"/>
                </a:solidFill>
              </a:defRPr>
            </a:pPr>
            <a:r>
              <a:rPr sz="3956">
                <a:solidFill>
                  <a:srgbClr val="535353"/>
                </a:solidFill>
              </a:rPr>
              <a:t>Nevada is one of eleven states who have already adopted the standards.</a:t>
            </a:r>
            <a:endParaRPr sz="3956">
              <a:solidFill>
                <a:srgbClr val="535353"/>
              </a:solidFill>
            </a:endParaRPr>
          </a:p>
          <a:p>
            <a:pPr lvl="0" marL="447802" indent="-447802" defTabSz="502412">
              <a:spcBef>
                <a:spcPts val="3900"/>
              </a:spcBef>
              <a:defRPr sz="1800">
                <a:solidFill>
                  <a:srgbClr val="000000"/>
                </a:solidFill>
              </a:defRPr>
            </a:pPr>
            <a:r>
              <a:rPr sz="3956">
                <a:solidFill>
                  <a:srgbClr val="535353"/>
                </a:solidFill>
              </a:rPr>
              <a:t>Helps prepare students for all careers in the modern workforce</a:t>
            </a:r>
            <a:endParaRPr sz="3956">
              <a:solidFill>
                <a:srgbClr val="535353"/>
              </a:solidFill>
            </a:endParaRPr>
          </a:p>
          <a:p>
            <a:pPr lvl="0" marL="447802" indent="-447802" defTabSz="502412">
              <a:spcBef>
                <a:spcPts val="3900"/>
              </a:spcBef>
              <a:defRPr sz="1800">
                <a:solidFill>
                  <a:srgbClr val="000000"/>
                </a:solidFill>
              </a:defRPr>
            </a:pPr>
            <a:r>
              <a:rPr sz="3956">
                <a:solidFill>
                  <a:srgbClr val="535353"/>
                </a:solidFill>
              </a:rPr>
              <a:t>Provides scientific and technological literacy for an educated society.</a:t>
            </a:r>
          </a:p>
        </p:txBody>
      </p:sp>
      <p:sp>
        <p:nvSpPr>
          <p:cNvPr id="50" name="Shape 50"/>
          <p:cNvSpPr/>
          <p:nvPr>
            <p:ph type="sldNum" sz="quarter" idx="4294967295"/>
          </p:nvPr>
        </p:nvSpPr>
        <p:spPr>
          <a:xfrm>
            <a:off x="6381749" y="9271000"/>
            <a:ext cx="228601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800"/>
            </a:lvl1pPr>
          </a:lstStyle>
          <a:p>
            <a:pPr lvl="0">
              <a:defRPr>
                <a:solidFill>
                  <a:srgbClr val="000000"/>
                </a:solidFill>
              </a:defRPr>
            </a:pPr>
            <a:fld id="{86CB4B4D-7CA3-9044-876B-883B54F8677D}" type="slidenum">
              <a:rPr>
                <a:solidFill>
                  <a:srgbClr val="535353"/>
                </a:solidFill>
              </a:rPr>
            </a:fld>
          </a:p>
        </p:txBody>
      </p:sp>
    </p:spTree>
  </p:cSld>
  <p:clrMapOvr>
    <a:masterClrMapping/>
  </p:clrMapOvr>
  <p:transition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7200">
                <a:solidFill>
                  <a:srgbClr val="535353"/>
                </a:solidFill>
              </a:rPr>
              <a:t>Why NGSS Is Important</a:t>
            </a:r>
          </a:p>
        </p:txBody>
      </p:sp>
      <p:sp>
        <p:nvSpPr>
          <p:cNvPr id="53" name="Shape 5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 marL="317627" indent="-317627" defTabSz="356362">
              <a:spcBef>
                <a:spcPts val="2800"/>
              </a:spcBef>
              <a:defRPr sz="1800">
                <a:solidFill>
                  <a:srgbClr val="000000"/>
                </a:solidFill>
              </a:defRPr>
            </a:pPr>
            <a:r>
              <a:rPr sz="2806">
                <a:solidFill>
                  <a:srgbClr val="535353"/>
                </a:solidFill>
              </a:rPr>
              <a:t>Lagging achievement of U.S. students </a:t>
            </a:r>
            <a:endParaRPr sz="2806">
              <a:solidFill>
                <a:srgbClr val="535353"/>
              </a:solidFill>
            </a:endParaRPr>
          </a:p>
          <a:p>
            <a:pPr lvl="1" marL="635254" indent="-317627" defTabSz="356362">
              <a:spcBef>
                <a:spcPts val="2800"/>
              </a:spcBef>
              <a:defRPr sz="1800">
                <a:solidFill>
                  <a:srgbClr val="000000"/>
                </a:solidFill>
              </a:defRPr>
            </a:pPr>
            <a:r>
              <a:rPr sz="2806">
                <a:solidFill>
                  <a:srgbClr val="535353"/>
                </a:solidFill>
              </a:rPr>
              <a:t>The 2012 Program for International Student Assessment (PISA) ranks the United States as 23rd in Science, 30th in Math, and 20th in Reading Literacy out of 65 OECD education systems.</a:t>
            </a:r>
            <a:endParaRPr sz="2806">
              <a:solidFill>
                <a:srgbClr val="535353"/>
              </a:solidFill>
            </a:endParaRPr>
          </a:p>
          <a:p>
            <a:pPr lvl="1" marL="635254" indent="-317627" defTabSz="356362">
              <a:spcBef>
                <a:spcPts val="2800"/>
              </a:spcBef>
              <a:defRPr sz="1800">
                <a:solidFill>
                  <a:srgbClr val="000000"/>
                </a:solidFill>
              </a:defRPr>
            </a:pPr>
            <a:r>
              <a:rPr sz="2806">
                <a:solidFill>
                  <a:srgbClr val="535353"/>
                </a:solidFill>
              </a:rPr>
              <a:t>Over a third of eighth-graders scored below basic on the 2011 NAEP Science assessment.</a:t>
            </a:r>
            <a:endParaRPr sz="2806">
              <a:solidFill>
                <a:srgbClr val="535353"/>
              </a:solidFill>
            </a:endParaRPr>
          </a:p>
          <a:p>
            <a:pPr lvl="0" marL="317627" indent="-317627" defTabSz="356362">
              <a:spcBef>
                <a:spcPts val="2800"/>
              </a:spcBef>
              <a:defRPr sz="1800">
                <a:solidFill>
                  <a:srgbClr val="000000"/>
                </a:solidFill>
              </a:defRPr>
            </a:pPr>
            <a:r>
              <a:rPr sz="2806">
                <a:solidFill>
                  <a:srgbClr val="535353"/>
                </a:solidFill>
              </a:rPr>
              <a:t>Reduction of U.S. competitive economic edge. </a:t>
            </a:r>
            <a:endParaRPr sz="2806">
              <a:solidFill>
                <a:srgbClr val="535353"/>
              </a:solidFill>
            </a:endParaRPr>
          </a:p>
          <a:p>
            <a:pPr lvl="1" marL="635254" indent="-317627" defTabSz="356362">
              <a:spcBef>
                <a:spcPts val="2800"/>
              </a:spcBef>
              <a:defRPr sz="1800">
                <a:solidFill>
                  <a:srgbClr val="000000"/>
                </a:solidFill>
              </a:defRPr>
            </a:pPr>
            <a:r>
              <a:rPr sz="2806">
                <a:solidFill>
                  <a:srgbClr val="535353"/>
                </a:solidFill>
              </a:rPr>
              <a:t>Foreign competitors filed over half o U.S. technology patent applications in 2012.</a:t>
            </a:r>
            <a:endParaRPr sz="2806">
              <a:solidFill>
                <a:srgbClr val="535353"/>
              </a:solidFill>
            </a:endParaRPr>
          </a:p>
          <a:p>
            <a:pPr lvl="1" marL="635254" indent="-317627" defTabSz="356362">
              <a:spcBef>
                <a:spcPts val="2800"/>
              </a:spcBef>
              <a:defRPr sz="1800">
                <a:solidFill>
                  <a:srgbClr val="000000"/>
                </a:solidFill>
              </a:defRPr>
            </a:pPr>
            <a:r>
              <a:rPr sz="2806">
                <a:solidFill>
                  <a:srgbClr val="535353"/>
                </a:solidFill>
              </a:rPr>
              <a:t>Correspondingly, the United States' high-tech trade deficit continues to grow.</a:t>
            </a:r>
          </a:p>
        </p:txBody>
      </p:sp>
      <p:sp>
        <p:nvSpPr>
          <p:cNvPr id="54" name="Shape 54"/>
          <p:cNvSpPr/>
          <p:nvPr>
            <p:ph type="sldNum" sz="quarter" idx="4294967295"/>
          </p:nvPr>
        </p:nvSpPr>
        <p:spPr>
          <a:xfrm>
            <a:off x="6381749" y="9271000"/>
            <a:ext cx="228601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800"/>
            </a:lvl1pPr>
          </a:lstStyle>
          <a:p>
            <a:pPr lvl="0">
              <a:defRPr>
                <a:solidFill>
                  <a:srgbClr val="000000"/>
                </a:solidFill>
              </a:defRPr>
            </a:pPr>
            <a:fld id="{86CB4B4D-7CA3-9044-876B-883B54F8677D}" type="slidenum">
              <a:rPr>
                <a:solidFill>
                  <a:srgbClr val="535353"/>
                </a:solidFill>
              </a:rPr>
            </a:fld>
          </a:p>
        </p:txBody>
      </p:sp>
    </p:spTree>
  </p:cSld>
  <p:clrMapOvr>
    <a:masterClrMapping/>
  </p:clrMapOvr>
  <p:transition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7200">
                <a:solidFill>
                  <a:srgbClr val="535353"/>
                </a:solidFill>
              </a:rPr>
              <a:t>Why Help is needed to adopt standards.</a:t>
            </a:r>
          </a:p>
        </p:txBody>
      </p:sp>
      <p:sp>
        <p:nvSpPr>
          <p:cNvPr id="57" name="Shape 5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535353"/>
                </a:solidFill>
              </a:rPr>
              <a:t>Many incoming students will have deficits.</a:t>
            </a:r>
            <a:endParaRPr sz="4600">
              <a:solidFill>
                <a:srgbClr val="535353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535353"/>
                </a:solidFill>
              </a:rPr>
              <a:t>Technology has the potential to enhance learning.</a:t>
            </a:r>
            <a:endParaRPr sz="4600">
              <a:solidFill>
                <a:srgbClr val="535353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535353"/>
                </a:solidFill>
              </a:rPr>
              <a:t>There are few materials available to help teachers adapt to new standards.</a:t>
            </a:r>
          </a:p>
        </p:txBody>
      </p:sp>
      <p:sp>
        <p:nvSpPr>
          <p:cNvPr id="58" name="Shape 58"/>
          <p:cNvSpPr/>
          <p:nvPr>
            <p:ph type="sldNum" sz="quarter" idx="4294967295"/>
          </p:nvPr>
        </p:nvSpPr>
        <p:spPr>
          <a:xfrm>
            <a:off x="6381749" y="9271000"/>
            <a:ext cx="228601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800"/>
            </a:lvl1pPr>
          </a:lstStyle>
          <a:p>
            <a:pPr lvl="0">
              <a:defRPr>
                <a:solidFill>
                  <a:srgbClr val="000000"/>
                </a:solidFill>
              </a:defRPr>
            </a:pPr>
            <a:fld id="{86CB4B4D-7CA3-9044-876B-883B54F8677D}" type="slidenum">
              <a:rPr>
                <a:solidFill>
                  <a:srgbClr val="535353"/>
                </a:solidFill>
              </a:rPr>
            </a:fld>
          </a:p>
        </p:txBody>
      </p:sp>
    </p:spTree>
  </p:cSld>
  <p:clrMapOvr>
    <a:masterClrMapping/>
  </p:clrMapOvr>
  <p:transition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7200">
                <a:solidFill>
                  <a:srgbClr val="535353"/>
                </a:solidFill>
              </a:rPr>
              <a:t>Project Introduction</a:t>
            </a:r>
          </a:p>
        </p:txBody>
      </p:sp>
      <p:sp>
        <p:nvSpPr>
          <p:cNvPr id="61" name="Shape 61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535353"/>
                </a:solidFill>
              </a:rPr>
              <a:t>The simulation is primarily focused on middle school science standards.</a:t>
            </a:r>
            <a:endParaRPr sz="4600">
              <a:solidFill>
                <a:srgbClr val="535353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535353"/>
                </a:solidFill>
              </a:rPr>
              <a:t>Aims to facilitate students to build a mental model.</a:t>
            </a:r>
            <a:endParaRPr sz="4600">
              <a:solidFill>
                <a:srgbClr val="535353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535353"/>
                </a:solidFill>
              </a:rPr>
              <a:t>Aims for students to investigate and make their own realizations about the system.</a:t>
            </a:r>
          </a:p>
        </p:txBody>
      </p:sp>
      <p:sp>
        <p:nvSpPr>
          <p:cNvPr id="62" name="Shape 62"/>
          <p:cNvSpPr/>
          <p:nvPr>
            <p:ph type="sldNum" sz="quarter" idx="4294967295"/>
          </p:nvPr>
        </p:nvSpPr>
        <p:spPr>
          <a:xfrm>
            <a:off x="6381749" y="9271000"/>
            <a:ext cx="228601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800"/>
            </a:lvl1pPr>
          </a:lstStyle>
          <a:p>
            <a:pPr lvl="0">
              <a:defRPr>
                <a:solidFill>
                  <a:srgbClr val="000000"/>
                </a:solidFill>
              </a:defRPr>
            </a:pPr>
            <a:fld id="{86CB4B4D-7CA3-9044-876B-883B54F8677D}" type="slidenum">
              <a:rPr>
                <a:solidFill>
                  <a:srgbClr val="535353"/>
                </a:solidFill>
              </a:rPr>
            </a:fld>
          </a:p>
        </p:txBody>
      </p:sp>
    </p:spTree>
  </p:cSld>
  <p:clrMapOvr>
    <a:masterClrMapping/>
  </p:clrMapOvr>
  <p:transition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7200">
                <a:solidFill>
                  <a:srgbClr val="535353"/>
                </a:solidFill>
              </a:rPr>
              <a:t>Project Evolution</a:t>
            </a:r>
          </a:p>
        </p:txBody>
      </p:sp>
      <p:sp>
        <p:nvSpPr>
          <p:cNvPr id="65" name="Shape 65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pic>
        <p:nvPicPr>
          <p:cNvPr id="66" name="unity3body.m4v"/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0" y="1990807"/>
            <a:ext cx="13004801" cy="6705601"/>
          </a:xfrm>
          <a:prstGeom prst="rect">
            <a:avLst/>
          </a:prstGeom>
        </p:spPr>
      </p:pic>
      <p:sp>
        <p:nvSpPr>
          <p:cNvPr id="67" name="Shape 67"/>
          <p:cNvSpPr/>
          <p:nvPr/>
        </p:nvSpPr>
        <p:spPr>
          <a:xfrm>
            <a:off x="3049178" y="8629390"/>
            <a:ext cx="6906444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535353"/>
                </a:solidFill>
              </a:rPr>
              <a:t>Initial Prototype of interacting objects.</a:t>
            </a:r>
          </a:p>
        </p:txBody>
      </p:sp>
    </p:spTree>
  </p:cSld>
  <p:clrMapOvr>
    <a:masterClrMapping/>
  </p:clrMapOvr>
  <p:transition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mediacall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0" fill="hold"/>
                                        <p:tgtEl>
                                          <p:spTgt spid="6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66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Showroom">
  <a:themeElements>
    <a:clrScheme name="Showroom">
      <a:dk1>
        <a:srgbClr val="535353"/>
      </a:dk1>
      <a:lt1>
        <a:srgbClr val="340053"/>
      </a:lt1>
      <a:dk2>
        <a:srgbClr val="5A5F5E"/>
      </a:dk2>
      <a:lt2>
        <a:srgbClr val="B4B4B4"/>
      </a:lt2>
      <a:accent1>
        <a:srgbClr val="78AAB3"/>
      </a:accent1>
      <a:accent2>
        <a:srgbClr val="9A9671"/>
      </a:accent2>
      <a:accent3>
        <a:srgbClr val="D9971A"/>
      </a:accent3>
      <a:accent4>
        <a:srgbClr val="D7620E"/>
      </a:accent4>
      <a:accent5>
        <a:srgbClr val="A61702"/>
      </a:accent5>
      <a:accent6>
        <a:srgbClr val="606B7E"/>
      </a:accent6>
      <a:hlink>
        <a:srgbClr val="0000FF"/>
      </a:hlink>
      <a:folHlink>
        <a:srgbClr val="FF00FF"/>
      </a:folHlink>
    </a:clrScheme>
    <a:fontScheme name="Showroom">
      <a:majorFont>
        <a:latin typeface="Gill Sans Light"/>
        <a:ea typeface="Gill Sans Light"/>
        <a:cs typeface="Gill Sans Light"/>
      </a:majorFont>
      <a:minorFont>
        <a:latin typeface="Gill Sans Light"/>
        <a:ea typeface="Gill Sans Light"/>
        <a:cs typeface="Gill Sans Light"/>
      </a:minorFont>
    </a:fontScheme>
    <a:fmtScheme name="Showroom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08785"/>
        </a:solidFill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5A5F5E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535353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Showroom">
  <a:themeElements>
    <a:clrScheme name="Showroom">
      <a:dk1>
        <a:srgbClr val="000000"/>
      </a:dk1>
      <a:lt1>
        <a:srgbClr val="FFFFFF"/>
      </a:lt1>
      <a:dk2>
        <a:srgbClr val="5A5F5E"/>
      </a:dk2>
      <a:lt2>
        <a:srgbClr val="B4B4B4"/>
      </a:lt2>
      <a:accent1>
        <a:srgbClr val="78AAB3"/>
      </a:accent1>
      <a:accent2>
        <a:srgbClr val="9A9671"/>
      </a:accent2>
      <a:accent3>
        <a:srgbClr val="D9971A"/>
      </a:accent3>
      <a:accent4>
        <a:srgbClr val="D7620E"/>
      </a:accent4>
      <a:accent5>
        <a:srgbClr val="A61702"/>
      </a:accent5>
      <a:accent6>
        <a:srgbClr val="606B7E"/>
      </a:accent6>
      <a:hlink>
        <a:srgbClr val="0000FF"/>
      </a:hlink>
      <a:folHlink>
        <a:srgbClr val="FF00FF"/>
      </a:folHlink>
    </a:clrScheme>
    <a:fontScheme name="Showroom">
      <a:majorFont>
        <a:latin typeface="Gill Sans Light"/>
        <a:ea typeface="Gill Sans Light"/>
        <a:cs typeface="Gill Sans Light"/>
      </a:majorFont>
      <a:minorFont>
        <a:latin typeface="Gill Sans Light"/>
        <a:ea typeface="Gill Sans Light"/>
        <a:cs typeface="Gill Sans Light"/>
      </a:minorFont>
    </a:fontScheme>
    <a:fmtScheme name="Showroom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08785"/>
        </a:solidFill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5A5F5E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535353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